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9144000" cy="6858000"/>
  <p:notesSz cx="6858000" cy="9144000"/>
  <p:defaultTextStyle>
    <a:lvl1pPr>
      <a:defRPr sz="2400">
        <a:latin typeface="Times New Roman"/>
        <a:ea typeface="Times New Roman"/>
        <a:cs typeface="Times New Roman"/>
        <a:sym typeface="Times New Roman"/>
      </a:defRPr>
    </a:lvl1pPr>
    <a:lvl2pPr indent="457200">
      <a:defRPr sz="2400">
        <a:latin typeface="Times New Roman"/>
        <a:ea typeface="Times New Roman"/>
        <a:cs typeface="Times New Roman"/>
        <a:sym typeface="Times New Roman"/>
      </a:defRPr>
    </a:lvl2pPr>
    <a:lvl3pPr indent="914400">
      <a:defRPr sz="2400">
        <a:latin typeface="Times New Roman"/>
        <a:ea typeface="Times New Roman"/>
        <a:cs typeface="Times New Roman"/>
        <a:sym typeface="Times New Roman"/>
      </a:defRPr>
    </a:lvl3pPr>
    <a:lvl4pPr indent="1371600">
      <a:defRPr sz="2400">
        <a:latin typeface="Times New Roman"/>
        <a:ea typeface="Times New Roman"/>
        <a:cs typeface="Times New Roman"/>
        <a:sym typeface="Times New Roman"/>
      </a:defRPr>
    </a:lvl4pPr>
    <a:lvl5pPr indent="1828800">
      <a:defRPr sz="2400">
        <a:latin typeface="Times New Roman"/>
        <a:ea typeface="Times New Roman"/>
        <a:cs typeface="Times New Roman"/>
        <a:sym typeface="Times New Roman"/>
      </a:defRPr>
    </a:lvl5pPr>
    <a:lvl6pPr>
      <a:defRPr sz="2400">
        <a:latin typeface="Times New Roman"/>
        <a:ea typeface="Times New Roman"/>
        <a:cs typeface="Times New Roman"/>
        <a:sym typeface="Times New Roman"/>
      </a:defRPr>
    </a:lvl6pPr>
    <a:lvl7pPr>
      <a:defRPr sz="2400">
        <a:latin typeface="Times New Roman"/>
        <a:ea typeface="Times New Roman"/>
        <a:cs typeface="Times New Roman"/>
        <a:sym typeface="Times New Roman"/>
      </a:defRPr>
    </a:lvl7pPr>
    <a:lvl8pPr>
      <a:defRPr sz="2400">
        <a:latin typeface="Times New Roman"/>
        <a:ea typeface="Times New Roman"/>
        <a:cs typeface="Times New Roman"/>
        <a:sym typeface="Times New Roman"/>
      </a:defRPr>
    </a:lvl8pPr>
    <a:lvl9pPr>
      <a:defRPr sz="2400">
        <a:latin typeface="Times New Roman"/>
        <a:ea typeface="Times New Roman"/>
        <a:cs typeface="Times New Roman"/>
        <a:sym typeface="Times New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Times New Roman"/>
          <a:ea typeface="Times New Roman"/>
          <a:cs typeface="Times New Roman"/>
        </a:font>
        <a:srgbClr val="000000"/>
      </a:tcTxStyle>
      <a:tcStyle>
        <a:tcBdr>
          <a:left>
            <a:ln w="12700" cap="flat">
              <a:solidFill>
                <a:srgbClr val="E8EAE9"/>
              </a:solidFill>
              <a:prstDash val="solid"/>
              <a:bevel/>
            </a:ln>
          </a:left>
          <a:right>
            <a:ln w="12700" cap="flat">
              <a:solidFill>
                <a:srgbClr val="E8EAE9"/>
              </a:solidFill>
              <a:prstDash val="solid"/>
              <a:bevel/>
            </a:ln>
          </a:right>
          <a:top>
            <a:ln w="12700" cap="flat">
              <a:solidFill>
                <a:srgbClr val="E8EAE9"/>
              </a:solidFill>
              <a:prstDash val="solid"/>
              <a:bevel/>
            </a:ln>
          </a:top>
          <a:bottom>
            <a:ln w="12700" cap="flat">
              <a:solidFill>
                <a:srgbClr val="E8EAE9"/>
              </a:solidFill>
              <a:prstDash val="solid"/>
              <a:bevel/>
            </a:ln>
          </a:bottom>
          <a:insideH>
            <a:ln w="12700" cap="flat">
              <a:solidFill>
                <a:srgbClr val="E8EAE9"/>
              </a:solidFill>
              <a:prstDash val="solid"/>
              <a:bevel/>
            </a:ln>
          </a:insideH>
          <a:insideV>
            <a:ln w="12700" cap="flat">
              <a:solidFill>
                <a:srgbClr val="E8EAE9"/>
              </a:solidFill>
              <a:prstDash val="solid"/>
              <a:bevel/>
            </a:ln>
          </a:insideV>
        </a:tcBdr>
        <a:fill>
          <a:solidFill>
            <a:srgbClr val="DDECFF"/>
          </a:solidFill>
        </a:fill>
      </a:tcStyle>
    </a:wholeTbl>
    <a:band2H>
      <a:tcTxStyle b="def" i="def"/>
      <a:tcStyle>
        <a:tcBdr/>
        <a:fill>
          <a:solidFill>
            <a:srgbClr val="EFF6FF"/>
          </a:solidFill>
        </a:fill>
      </a:tcStyle>
    </a:band2H>
    <a:firstCol>
      <a:tcTxStyle b="on" i="on">
        <a:font>
          <a:latin typeface="Times New Roman"/>
          <a:ea typeface="Times New Roman"/>
          <a:cs typeface="Times New Roman"/>
        </a:font>
        <a:srgbClr val="E8EAE9"/>
      </a:tcTxStyle>
      <a:tcStyle>
        <a:tcBdr>
          <a:left>
            <a:ln w="12700" cap="flat">
              <a:solidFill>
                <a:srgbClr val="E8EAE9"/>
              </a:solidFill>
              <a:prstDash val="solid"/>
              <a:bevel/>
            </a:ln>
          </a:left>
          <a:right>
            <a:ln w="12700" cap="flat">
              <a:solidFill>
                <a:srgbClr val="E8EAE9"/>
              </a:solidFill>
              <a:prstDash val="solid"/>
              <a:bevel/>
            </a:ln>
          </a:right>
          <a:top>
            <a:ln w="12700" cap="flat">
              <a:solidFill>
                <a:srgbClr val="E8EAE9"/>
              </a:solidFill>
              <a:prstDash val="solid"/>
              <a:bevel/>
            </a:ln>
          </a:top>
          <a:bottom>
            <a:ln w="12700" cap="flat">
              <a:solidFill>
                <a:srgbClr val="E8EAE9"/>
              </a:solidFill>
              <a:prstDash val="solid"/>
              <a:bevel/>
            </a:ln>
          </a:bottom>
          <a:insideH>
            <a:ln w="12700" cap="flat">
              <a:solidFill>
                <a:srgbClr val="E8EAE9"/>
              </a:solidFill>
              <a:prstDash val="solid"/>
              <a:bevel/>
            </a:ln>
          </a:insideH>
          <a:insideV>
            <a:ln w="12700" cap="flat">
              <a:solidFill>
                <a:srgbClr val="E8EAE9"/>
              </a:solidFill>
              <a:prstDash val="solid"/>
              <a:bevel/>
            </a:ln>
          </a:insideV>
        </a:tcBdr>
        <a:fill>
          <a:solidFill>
            <a:srgbClr val="99CCFF"/>
          </a:solidFill>
        </a:fill>
      </a:tcStyle>
    </a:firstCol>
    <a:lastRow>
      <a:tcTxStyle b="on" i="on">
        <a:font>
          <a:latin typeface="Times New Roman"/>
          <a:ea typeface="Times New Roman"/>
          <a:cs typeface="Times New Roman"/>
        </a:font>
        <a:srgbClr val="E8EAE9"/>
      </a:tcTxStyle>
      <a:tcStyle>
        <a:tcBdr>
          <a:left>
            <a:ln w="12700" cap="flat">
              <a:solidFill>
                <a:srgbClr val="E8EAE9"/>
              </a:solidFill>
              <a:prstDash val="solid"/>
              <a:bevel/>
            </a:ln>
          </a:left>
          <a:right>
            <a:ln w="12700" cap="flat">
              <a:solidFill>
                <a:srgbClr val="E8EAE9"/>
              </a:solidFill>
              <a:prstDash val="solid"/>
              <a:bevel/>
            </a:ln>
          </a:right>
          <a:top>
            <a:ln w="38100" cap="flat">
              <a:solidFill>
                <a:srgbClr val="E8EAE9"/>
              </a:solidFill>
              <a:prstDash val="solid"/>
              <a:bevel/>
            </a:ln>
          </a:top>
          <a:bottom>
            <a:ln w="12700" cap="flat">
              <a:solidFill>
                <a:srgbClr val="E8EAE9"/>
              </a:solidFill>
              <a:prstDash val="solid"/>
              <a:bevel/>
            </a:ln>
          </a:bottom>
          <a:insideH>
            <a:ln w="12700" cap="flat">
              <a:solidFill>
                <a:srgbClr val="E8EAE9"/>
              </a:solidFill>
              <a:prstDash val="solid"/>
              <a:bevel/>
            </a:ln>
          </a:insideH>
          <a:insideV>
            <a:ln w="12700" cap="flat">
              <a:solidFill>
                <a:srgbClr val="E8EAE9"/>
              </a:solidFill>
              <a:prstDash val="solid"/>
              <a:bevel/>
            </a:ln>
          </a:insideV>
        </a:tcBdr>
        <a:fill>
          <a:solidFill>
            <a:srgbClr val="99CCFF"/>
          </a:solidFill>
        </a:fill>
      </a:tcStyle>
    </a:lastRow>
    <a:firstRow>
      <a:tcTxStyle b="on" i="on">
        <a:font>
          <a:latin typeface="Times New Roman"/>
          <a:ea typeface="Times New Roman"/>
          <a:cs typeface="Times New Roman"/>
        </a:font>
        <a:srgbClr val="E8EAE9"/>
      </a:tcTxStyle>
      <a:tcStyle>
        <a:tcBdr>
          <a:left>
            <a:ln w="12700" cap="flat">
              <a:solidFill>
                <a:srgbClr val="E8EAE9"/>
              </a:solidFill>
              <a:prstDash val="solid"/>
              <a:bevel/>
            </a:ln>
          </a:left>
          <a:right>
            <a:ln w="12700" cap="flat">
              <a:solidFill>
                <a:srgbClr val="E8EAE9"/>
              </a:solidFill>
              <a:prstDash val="solid"/>
              <a:bevel/>
            </a:ln>
          </a:right>
          <a:top>
            <a:ln w="12700" cap="flat">
              <a:solidFill>
                <a:srgbClr val="E8EAE9"/>
              </a:solidFill>
              <a:prstDash val="solid"/>
              <a:bevel/>
            </a:ln>
          </a:top>
          <a:bottom>
            <a:ln w="38100" cap="flat">
              <a:solidFill>
                <a:srgbClr val="E8EAE9"/>
              </a:solidFill>
              <a:prstDash val="solid"/>
              <a:bevel/>
            </a:ln>
          </a:bottom>
          <a:insideH>
            <a:ln w="12700" cap="flat">
              <a:solidFill>
                <a:srgbClr val="E8EAE9"/>
              </a:solidFill>
              <a:prstDash val="solid"/>
              <a:bevel/>
            </a:ln>
          </a:insideH>
          <a:insideV>
            <a:ln w="12700" cap="flat">
              <a:solidFill>
                <a:srgbClr val="E8EAE9"/>
              </a:solidFill>
              <a:prstDash val="solid"/>
              <a:bevel/>
            </a:ln>
          </a:insideV>
        </a:tcBdr>
        <a:fill>
          <a:solidFill>
            <a:srgbClr val="99CCFF"/>
          </a:solidFill>
        </a:fill>
      </a:tcStyle>
    </a:firstRow>
  </a:tblStyle>
  <a:tblStyle styleId="{C7B018BB-80A7-4F77-B60F-C8B233D01FF8}" styleName="">
    <a:tblBg/>
    <a:wholeTbl>
      <a:tcTxStyle b="on" i="on">
        <a:font>
          <a:latin typeface="Times New Roman"/>
          <a:ea typeface="Times New Roman"/>
          <a:cs typeface="Times New Roman"/>
        </a:font>
        <a:srgbClr val="000000"/>
      </a:tcTxStyle>
      <a:tcStyle>
        <a:tcBdr>
          <a:left>
            <a:ln w="12700" cap="flat">
              <a:solidFill>
                <a:srgbClr val="E8EAE9"/>
              </a:solidFill>
              <a:prstDash val="solid"/>
              <a:bevel/>
            </a:ln>
          </a:left>
          <a:right>
            <a:ln w="12700" cap="flat">
              <a:solidFill>
                <a:srgbClr val="E8EAE9"/>
              </a:solidFill>
              <a:prstDash val="solid"/>
              <a:bevel/>
            </a:ln>
          </a:right>
          <a:top>
            <a:ln w="12700" cap="flat">
              <a:solidFill>
                <a:srgbClr val="E8EAE9"/>
              </a:solidFill>
              <a:prstDash val="solid"/>
              <a:bevel/>
            </a:ln>
          </a:top>
          <a:bottom>
            <a:ln w="12700" cap="flat">
              <a:solidFill>
                <a:srgbClr val="E8EAE9"/>
              </a:solidFill>
              <a:prstDash val="solid"/>
              <a:bevel/>
            </a:ln>
          </a:bottom>
          <a:insideH>
            <a:ln w="12700" cap="flat">
              <a:solidFill>
                <a:srgbClr val="E8EAE9"/>
              </a:solidFill>
              <a:prstDash val="solid"/>
              <a:bevel/>
            </a:ln>
          </a:insideH>
          <a:insideV>
            <a:ln w="12700" cap="flat">
              <a:solidFill>
                <a:srgbClr val="E8EAE9"/>
              </a:solidFill>
              <a:prstDash val="solid"/>
              <a:bevel/>
            </a:ln>
          </a:insideV>
        </a:tcBdr>
        <a:fill>
          <a:solidFill>
            <a:srgbClr val="F9FAFA"/>
          </a:solidFill>
        </a:fill>
      </a:tcStyle>
    </a:wholeTbl>
    <a:band2H>
      <a:tcTxStyle b="def" i="def"/>
      <a:tcStyle>
        <a:tcBdr/>
        <a:fill>
          <a:solidFill>
            <a:srgbClr val="FCFCFC"/>
          </a:solidFill>
        </a:fill>
      </a:tcStyle>
    </a:band2H>
    <a:firstCol>
      <a:tcTxStyle b="on" i="on">
        <a:font>
          <a:latin typeface="Times New Roman"/>
          <a:ea typeface="Times New Roman"/>
          <a:cs typeface="Times New Roman"/>
        </a:font>
        <a:srgbClr val="E8EAE9"/>
      </a:tcTxStyle>
      <a:tcStyle>
        <a:tcBdr>
          <a:left>
            <a:ln w="12700" cap="flat">
              <a:solidFill>
                <a:srgbClr val="E8EAE9"/>
              </a:solidFill>
              <a:prstDash val="solid"/>
              <a:bevel/>
            </a:ln>
          </a:left>
          <a:right>
            <a:ln w="12700" cap="flat">
              <a:solidFill>
                <a:srgbClr val="E8EAE9"/>
              </a:solidFill>
              <a:prstDash val="solid"/>
              <a:bevel/>
            </a:ln>
          </a:right>
          <a:top>
            <a:ln w="12700" cap="flat">
              <a:solidFill>
                <a:srgbClr val="E8EAE9"/>
              </a:solidFill>
              <a:prstDash val="solid"/>
              <a:bevel/>
            </a:ln>
          </a:top>
          <a:bottom>
            <a:ln w="12700" cap="flat">
              <a:solidFill>
                <a:srgbClr val="E8EAE9"/>
              </a:solidFill>
              <a:prstDash val="solid"/>
              <a:bevel/>
            </a:ln>
          </a:bottom>
          <a:insideH>
            <a:ln w="12700" cap="flat">
              <a:solidFill>
                <a:srgbClr val="E8EAE9"/>
              </a:solidFill>
              <a:prstDash val="solid"/>
              <a:bevel/>
            </a:ln>
          </a:insideH>
          <a:insideV>
            <a:ln w="12700" cap="flat">
              <a:solidFill>
                <a:srgbClr val="E8EAE9"/>
              </a:solidFill>
              <a:prstDash val="solid"/>
              <a:bevel/>
            </a:ln>
          </a:insideV>
        </a:tcBdr>
        <a:fill>
          <a:solidFill>
            <a:srgbClr val="F0F2F1"/>
          </a:solidFill>
        </a:fill>
      </a:tcStyle>
    </a:firstCol>
    <a:lastRow>
      <a:tcTxStyle b="on" i="on">
        <a:font>
          <a:latin typeface="Times New Roman"/>
          <a:ea typeface="Times New Roman"/>
          <a:cs typeface="Times New Roman"/>
        </a:font>
        <a:srgbClr val="E8EAE9"/>
      </a:tcTxStyle>
      <a:tcStyle>
        <a:tcBdr>
          <a:left>
            <a:ln w="12700" cap="flat">
              <a:solidFill>
                <a:srgbClr val="E8EAE9"/>
              </a:solidFill>
              <a:prstDash val="solid"/>
              <a:bevel/>
            </a:ln>
          </a:left>
          <a:right>
            <a:ln w="12700" cap="flat">
              <a:solidFill>
                <a:srgbClr val="E8EAE9"/>
              </a:solidFill>
              <a:prstDash val="solid"/>
              <a:bevel/>
            </a:ln>
          </a:right>
          <a:top>
            <a:ln w="38100" cap="flat">
              <a:solidFill>
                <a:srgbClr val="E8EAE9"/>
              </a:solidFill>
              <a:prstDash val="solid"/>
              <a:bevel/>
            </a:ln>
          </a:top>
          <a:bottom>
            <a:ln w="12700" cap="flat">
              <a:solidFill>
                <a:srgbClr val="E8EAE9"/>
              </a:solidFill>
              <a:prstDash val="solid"/>
              <a:bevel/>
            </a:ln>
          </a:bottom>
          <a:insideH>
            <a:ln w="12700" cap="flat">
              <a:solidFill>
                <a:srgbClr val="E8EAE9"/>
              </a:solidFill>
              <a:prstDash val="solid"/>
              <a:bevel/>
            </a:ln>
          </a:insideH>
          <a:insideV>
            <a:ln w="12700" cap="flat">
              <a:solidFill>
                <a:srgbClr val="E8EAE9"/>
              </a:solidFill>
              <a:prstDash val="solid"/>
              <a:bevel/>
            </a:ln>
          </a:insideV>
        </a:tcBdr>
        <a:fill>
          <a:solidFill>
            <a:srgbClr val="F0F2F1"/>
          </a:solidFill>
        </a:fill>
      </a:tcStyle>
    </a:lastRow>
    <a:firstRow>
      <a:tcTxStyle b="on" i="on">
        <a:font>
          <a:latin typeface="Times New Roman"/>
          <a:ea typeface="Times New Roman"/>
          <a:cs typeface="Times New Roman"/>
        </a:font>
        <a:srgbClr val="E8EAE9"/>
      </a:tcTxStyle>
      <a:tcStyle>
        <a:tcBdr>
          <a:left>
            <a:ln w="12700" cap="flat">
              <a:solidFill>
                <a:srgbClr val="E8EAE9"/>
              </a:solidFill>
              <a:prstDash val="solid"/>
              <a:bevel/>
            </a:ln>
          </a:left>
          <a:right>
            <a:ln w="12700" cap="flat">
              <a:solidFill>
                <a:srgbClr val="E8EAE9"/>
              </a:solidFill>
              <a:prstDash val="solid"/>
              <a:bevel/>
            </a:ln>
          </a:right>
          <a:top>
            <a:ln w="12700" cap="flat">
              <a:solidFill>
                <a:srgbClr val="E8EAE9"/>
              </a:solidFill>
              <a:prstDash val="solid"/>
              <a:bevel/>
            </a:ln>
          </a:top>
          <a:bottom>
            <a:ln w="38100" cap="flat">
              <a:solidFill>
                <a:srgbClr val="E8EAE9"/>
              </a:solidFill>
              <a:prstDash val="solid"/>
              <a:bevel/>
            </a:ln>
          </a:bottom>
          <a:insideH>
            <a:ln w="12700" cap="flat">
              <a:solidFill>
                <a:srgbClr val="E8EAE9"/>
              </a:solidFill>
              <a:prstDash val="solid"/>
              <a:bevel/>
            </a:ln>
          </a:insideH>
          <a:insideV>
            <a:ln w="12700" cap="flat">
              <a:solidFill>
                <a:srgbClr val="E8EAE9"/>
              </a:solidFill>
              <a:prstDash val="solid"/>
              <a:bevel/>
            </a:ln>
          </a:insideV>
        </a:tcBdr>
        <a:fill>
          <a:solidFill>
            <a:srgbClr val="F0F2F1"/>
          </a:solidFill>
        </a:fill>
      </a:tcStyle>
    </a:firstRow>
  </a:tblStyle>
  <a:tblStyle styleId="{EEE7283C-3CF3-47DC-8721-378D4A62B228}" styleName="">
    <a:tblBg/>
    <a:wholeTbl>
      <a:tcTxStyle b="on" i="on">
        <a:font>
          <a:latin typeface="Times New Roman"/>
          <a:ea typeface="Times New Roman"/>
          <a:cs typeface="Times New Roman"/>
        </a:font>
        <a:srgbClr val="000000"/>
      </a:tcTxStyle>
      <a:tcStyle>
        <a:tcBdr>
          <a:left>
            <a:ln w="12700" cap="flat">
              <a:solidFill>
                <a:srgbClr val="E8EAE9"/>
              </a:solidFill>
              <a:prstDash val="solid"/>
              <a:bevel/>
            </a:ln>
          </a:left>
          <a:right>
            <a:ln w="12700" cap="flat">
              <a:solidFill>
                <a:srgbClr val="E8EAE9"/>
              </a:solidFill>
              <a:prstDash val="solid"/>
              <a:bevel/>
            </a:ln>
          </a:right>
          <a:top>
            <a:ln w="12700" cap="flat">
              <a:solidFill>
                <a:srgbClr val="E8EAE9"/>
              </a:solidFill>
              <a:prstDash val="solid"/>
              <a:bevel/>
            </a:ln>
          </a:top>
          <a:bottom>
            <a:ln w="12700" cap="flat">
              <a:solidFill>
                <a:srgbClr val="E8EAE9"/>
              </a:solidFill>
              <a:prstDash val="solid"/>
              <a:bevel/>
            </a:ln>
          </a:bottom>
          <a:insideH>
            <a:ln w="12700" cap="flat">
              <a:solidFill>
                <a:srgbClr val="E8EAE9"/>
              </a:solidFill>
              <a:prstDash val="solid"/>
              <a:bevel/>
            </a:ln>
          </a:insideH>
          <a:insideV>
            <a:ln w="12700" cap="flat">
              <a:solidFill>
                <a:srgbClr val="E8EAE9"/>
              </a:solidFill>
              <a:prstDash val="solid"/>
              <a:bevel/>
            </a:ln>
          </a:insideV>
        </a:tcBdr>
        <a:fill>
          <a:solidFill>
            <a:srgbClr val="E6E6F6"/>
          </a:solidFill>
        </a:fill>
      </a:tcStyle>
    </a:wholeTbl>
    <a:band2H>
      <a:tcTxStyle b="def" i="def"/>
      <a:tcStyle>
        <a:tcBdr/>
        <a:fill>
          <a:solidFill>
            <a:srgbClr val="F3F3FA"/>
          </a:solidFill>
        </a:fill>
      </a:tcStyle>
    </a:band2H>
    <a:firstCol>
      <a:tcTxStyle b="on" i="on">
        <a:font>
          <a:latin typeface="Times New Roman"/>
          <a:ea typeface="Times New Roman"/>
          <a:cs typeface="Times New Roman"/>
        </a:font>
        <a:srgbClr val="E8EAE9"/>
      </a:tcTxStyle>
      <a:tcStyle>
        <a:tcBdr>
          <a:left>
            <a:ln w="12700" cap="flat">
              <a:solidFill>
                <a:srgbClr val="E8EAE9"/>
              </a:solidFill>
              <a:prstDash val="solid"/>
              <a:bevel/>
            </a:ln>
          </a:left>
          <a:right>
            <a:ln w="12700" cap="flat">
              <a:solidFill>
                <a:srgbClr val="E8EAE9"/>
              </a:solidFill>
              <a:prstDash val="solid"/>
              <a:bevel/>
            </a:ln>
          </a:right>
          <a:top>
            <a:ln w="12700" cap="flat">
              <a:solidFill>
                <a:srgbClr val="E8EAE9"/>
              </a:solidFill>
              <a:prstDash val="solid"/>
              <a:bevel/>
            </a:ln>
          </a:top>
          <a:bottom>
            <a:ln w="12700" cap="flat">
              <a:solidFill>
                <a:srgbClr val="E8EAE9"/>
              </a:solidFill>
              <a:prstDash val="solid"/>
              <a:bevel/>
            </a:ln>
          </a:bottom>
          <a:insideH>
            <a:ln w="12700" cap="flat">
              <a:solidFill>
                <a:srgbClr val="E8EAE9"/>
              </a:solidFill>
              <a:prstDash val="solid"/>
              <a:bevel/>
            </a:ln>
          </a:insideH>
          <a:insideV>
            <a:ln w="12700" cap="flat">
              <a:solidFill>
                <a:srgbClr val="E8EAE9"/>
              </a:solidFill>
              <a:prstDash val="solid"/>
              <a:bevel/>
            </a:ln>
          </a:insideV>
        </a:tcBdr>
        <a:fill>
          <a:solidFill>
            <a:srgbClr val="B9B9E7"/>
          </a:solidFill>
        </a:fill>
      </a:tcStyle>
    </a:firstCol>
    <a:lastRow>
      <a:tcTxStyle b="on" i="on">
        <a:font>
          <a:latin typeface="Times New Roman"/>
          <a:ea typeface="Times New Roman"/>
          <a:cs typeface="Times New Roman"/>
        </a:font>
        <a:srgbClr val="E8EAE9"/>
      </a:tcTxStyle>
      <a:tcStyle>
        <a:tcBdr>
          <a:left>
            <a:ln w="12700" cap="flat">
              <a:solidFill>
                <a:srgbClr val="E8EAE9"/>
              </a:solidFill>
              <a:prstDash val="solid"/>
              <a:bevel/>
            </a:ln>
          </a:left>
          <a:right>
            <a:ln w="12700" cap="flat">
              <a:solidFill>
                <a:srgbClr val="E8EAE9"/>
              </a:solidFill>
              <a:prstDash val="solid"/>
              <a:bevel/>
            </a:ln>
          </a:right>
          <a:top>
            <a:ln w="38100" cap="flat">
              <a:solidFill>
                <a:srgbClr val="E8EAE9"/>
              </a:solidFill>
              <a:prstDash val="solid"/>
              <a:bevel/>
            </a:ln>
          </a:top>
          <a:bottom>
            <a:ln w="12700" cap="flat">
              <a:solidFill>
                <a:srgbClr val="E8EAE9"/>
              </a:solidFill>
              <a:prstDash val="solid"/>
              <a:bevel/>
            </a:ln>
          </a:bottom>
          <a:insideH>
            <a:ln w="12700" cap="flat">
              <a:solidFill>
                <a:srgbClr val="E8EAE9"/>
              </a:solidFill>
              <a:prstDash val="solid"/>
              <a:bevel/>
            </a:ln>
          </a:insideH>
          <a:insideV>
            <a:ln w="12700" cap="flat">
              <a:solidFill>
                <a:srgbClr val="E8EAE9"/>
              </a:solidFill>
              <a:prstDash val="solid"/>
              <a:bevel/>
            </a:ln>
          </a:insideV>
        </a:tcBdr>
        <a:fill>
          <a:solidFill>
            <a:srgbClr val="B9B9E7"/>
          </a:solidFill>
        </a:fill>
      </a:tcStyle>
    </a:lastRow>
    <a:firstRow>
      <a:tcTxStyle b="on" i="on">
        <a:font>
          <a:latin typeface="Times New Roman"/>
          <a:ea typeface="Times New Roman"/>
          <a:cs typeface="Times New Roman"/>
        </a:font>
        <a:srgbClr val="E8EAE9"/>
      </a:tcTxStyle>
      <a:tcStyle>
        <a:tcBdr>
          <a:left>
            <a:ln w="12700" cap="flat">
              <a:solidFill>
                <a:srgbClr val="E8EAE9"/>
              </a:solidFill>
              <a:prstDash val="solid"/>
              <a:bevel/>
            </a:ln>
          </a:left>
          <a:right>
            <a:ln w="12700" cap="flat">
              <a:solidFill>
                <a:srgbClr val="E8EAE9"/>
              </a:solidFill>
              <a:prstDash val="solid"/>
              <a:bevel/>
            </a:ln>
          </a:right>
          <a:top>
            <a:ln w="12700" cap="flat">
              <a:solidFill>
                <a:srgbClr val="E8EAE9"/>
              </a:solidFill>
              <a:prstDash val="solid"/>
              <a:bevel/>
            </a:ln>
          </a:top>
          <a:bottom>
            <a:ln w="38100" cap="flat">
              <a:solidFill>
                <a:srgbClr val="E8EAE9"/>
              </a:solidFill>
              <a:prstDash val="solid"/>
              <a:bevel/>
            </a:ln>
          </a:bottom>
          <a:insideH>
            <a:ln w="12700" cap="flat">
              <a:solidFill>
                <a:srgbClr val="E8EAE9"/>
              </a:solidFill>
              <a:prstDash val="solid"/>
              <a:bevel/>
            </a:ln>
          </a:insideH>
          <a:insideV>
            <a:ln w="12700" cap="flat">
              <a:solidFill>
                <a:srgbClr val="E8EAE9"/>
              </a:solidFill>
              <a:prstDash val="solid"/>
              <a:bevel/>
            </a:ln>
          </a:insideV>
        </a:tcBdr>
        <a:fill>
          <a:solidFill>
            <a:srgbClr val="B9B9E7"/>
          </a:solidFill>
        </a:fill>
      </a:tcStyle>
    </a:firstRow>
  </a:tblStyle>
  <a:tblStyle styleId="{CF821DB8-F4EB-4A41-A1BA-3FCAFE7338EE}" styleName="">
    <a:tblBg/>
    <a:wholeTbl>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E8EAE9"/>
          </a:solidFill>
        </a:fill>
      </a:tcStyle>
    </a:band2H>
    <a:firstCol>
      <a:tcTxStyle b="on" i="on">
        <a:font>
          <a:latin typeface="Times New Roman"/>
          <a:ea typeface="Times New Roman"/>
          <a:cs typeface="Times New Roman"/>
        </a:font>
        <a:srgbClr val="E8EAE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9CCFF"/>
          </a:solidFill>
        </a:fill>
      </a:tcStyle>
    </a:firstCol>
    <a:lastRow>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E8EAE9"/>
          </a:solidFill>
        </a:fill>
      </a:tcStyle>
    </a:lastRow>
    <a:firstRow>
      <a:tcTxStyle b="on" i="on">
        <a:font>
          <a:latin typeface="Times New Roman"/>
          <a:ea typeface="Times New Roman"/>
          <a:cs typeface="Times New Roman"/>
        </a:font>
        <a:srgbClr val="E8EAE9"/>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99CCFF"/>
          </a:solidFill>
        </a:fill>
      </a:tcStyle>
    </a:firstRow>
  </a:tblStyle>
  <a:tblStyle styleId="{33BA23B1-9221-436E-865A-0063620EA4FD}" styleName="">
    <a:tblBg/>
    <a:wholeTbl>
      <a:tcTxStyle b="on" i="on">
        <a:font>
          <a:latin typeface="Times New Roman"/>
          <a:ea typeface="Times New Roman"/>
          <a:cs typeface="Times New Roman"/>
        </a:font>
        <a:srgbClr val="000000"/>
      </a:tcTxStyle>
      <a:tcStyle>
        <a:tcBdr>
          <a:left>
            <a:ln w="12700" cap="flat">
              <a:solidFill>
                <a:srgbClr val="E8EAE9"/>
              </a:solidFill>
              <a:prstDash val="solid"/>
              <a:bevel/>
            </a:ln>
          </a:left>
          <a:right>
            <a:ln w="12700" cap="flat">
              <a:solidFill>
                <a:srgbClr val="E8EAE9"/>
              </a:solidFill>
              <a:prstDash val="solid"/>
              <a:bevel/>
            </a:ln>
          </a:right>
          <a:top>
            <a:ln w="12700" cap="flat">
              <a:solidFill>
                <a:srgbClr val="E8EAE9"/>
              </a:solidFill>
              <a:prstDash val="solid"/>
              <a:bevel/>
            </a:ln>
          </a:top>
          <a:bottom>
            <a:ln w="12700" cap="flat">
              <a:solidFill>
                <a:srgbClr val="E8EAE9"/>
              </a:solidFill>
              <a:prstDash val="solid"/>
              <a:bevel/>
            </a:ln>
          </a:bottom>
          <a:insideH>
            <a:ln w="12700" cap="flat">
              <a:solidFill>
                <a:srgbClr val="E8EAE9"/>
              </a:solidFill>
              <a:prstDash val="solid"/>
              <a:bevel/>
            </a:ln>
          </a:insideH>
          <a:insideV>
            <a:ln w="12700" cap="flat">
              <a:solidFill>
                <a:srgbClr val="E8EAE9"/>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Times New Roman"/>
          <a:ea typeface="Times New Roman"/>
          <a:cs typeface="Times New Roman"/>
        </a:font>
        <a:srgbClr val="E8EAE9"/>
      </a:tcTxStyle>
      <a:tcStyle>
        <a:tcBdr>
          <a:left>
            <a:ln w="12700" cap="flat">
              <a:solidFill>
                <a:srgbClr val="E8EAE9"/>
              </a:solidFill>
              <a:prstDash val="solid"/>
              <a:bevel/>
            </a:ln>
          </a:left>
          <a:right>
            <a:ln w="12700" cap="flat">
              <a:solidFill>
                <a:srgbClr val="E8EAE9"/>
              </a:solidFill>
              <a:prstDash val="solid"/>
              <a:bevel/>
            </a:ln>
          </a:right>
          <a:top>
            <a:ln w="12700" cap="flat">
              <a:solidFill>
                <a:srgbClr val="E8EAE9"/>
              </a:solidFill>
              <a:prstDash val="solid"/>
              <a:bevel/>
            </a:ln>
          </a:top>
          <a:bottom>
            <a:ln w="12700" cap="flat">
              <a:solidFill>
                <a:srgbClr val="E8EAE9"/>
              </a:solidFill>
              <a:prstDash val="solid"/>
              <a:bevel/>
            </a:ln>
          </a:bottom>
          <a:insideH>
            <a:ln w="12700" cap="flat">
              <a:solidFill>
                <a:srgbClr val="E8EAE9"/>
              </a:solidFill>
              <a:prstDash val="solid"/>
              <a:bevel/>
            </a:ln>
          </a:insideH>
          <a:insideV>
            <a:ln w="12700" cap="flat">
              <a:solidFill>
                <a:srgbClr val="E8EAE9"/>
              </a:solidFill>
              <a:prstDash val="solid"/>
              <a:bevel/>
            </a:ln>
          </a:insideV>
        </a:tcBdr>
        <a:fill>
          <a:solidFill/>
        </a:fill>
      </a:tcStyle>
    </a:firstCol>
    <a:lastRow>
      <a:tcTxStyle b="on" i="on">
        <a:font>
          <a:latin typeface="Times New Roman"/>
          <a:ea typeface="Times New Roman"/>
          <a:cs typeface="Times New Roman"/>
        </a:font>
        <a:srgbClr val="E8EAE9"/>
      </a:tcTxStyle>
      <a:tcStyle>
        <a:tcBdr>
          <a:left>
            <a:ln w="12700" cap="flat">
              <a:solidFill>
                <a:srgbClr val="E8EAE9"/>
              </a:solidFill>
              <a:prstDash val="solid"/>
              <a:bevel/>
            </a:ln>
          </a:left>
          <a:right>
            <a:ln w="12700" cap="flat">
              <a:solidFill>
                <a:srgbClr val="E8EAE9"/>
              </a:solidFill>
              <a:prstDash val="solid"/>
              <a:bevel/>
            </a:ln>
          </a:right>
          <a:top>
            <a:ln w="38100" cap="flat">
              <a:solidFill>
                <a:srgbClr val="E8EAE9"/>
              </a:solidFill>
              <a:prstDash val="solid"/>
              <a:bevel/>
            </a:ln>
          </a:top>
          <a:bottom>
            <a:ln w="12700" cap="flat">
              <a:solidFill>
                <a:srgbClr val="E8EAE9"/>
              </a:solidFill>
              <a:prstDash val="solid"/>
              <a:bevel/>
            </a:ln>
          </a:bottom>
          <a:insideH>
            <a:ln w="12700" cap="flat">
              <a:solidFill>
                <a:srgbClr val="E8EAE9"/>
              </a:solidFill>
              <a:prstDash val="solid"/>
              <a:bevel/>
            </a:ln>
          </a:insideH>
          <a:insideV>
            <a:ln w="12700" cap="flat">
              <a:solidFill>
                <a:srgbClr val="E8EAE9"/>
              </a:solidFill>
              <a:prstDash val="solid"/>
              <a:bevel/>
            </a:ln>
          </a:insideV>
        </a:tcBdr>
        <a:fill>
          <a:solidFill/>
        </a:fill>
      </a:tcStyle>
    </a:lastRow>
    <a:firstRow>
      <a:tcTxStyle b="on" i="on">
        <a:font>
          <a:latin typeface="Times New Roman"/>
          <a:ea typeface="Times New Roman"/>
          <a:cs typeface="Times New Roman"/>
        </a:font>
        <a:srgbClr val="E8EAE9"/>
      </a:tcTxStyle>
      <a:tcStyle>
        <a:tcBdr>
          <a:left>
            <a:ln w="12700" cap="flat">
              <a:solidFill>
                <a:srgbClr val="E8EAE9"/>
              </a:solidFill>
              <a:prstDash val="solid"/>
              <a:bevel/>
            </a:ln>
          </a:left>
          <a:right>
            <a:ln w="12700" cap="flat">
              <a:solidFill>
                <a:srgbClr val="E8EAE9"/>
              </a:solidFill>
              <a:prstDash val="solid"/>
              <a:bevel/>
            </a:ln>
          </a:right>
          <a:top>
            <a:ln w="12700" cap="flat">
              <a:solidFill>
                <a:srgbClr val="E8EAE9"/>
              </a:solidFill>
              <a:prstDash val="solid"/>
              <a:bevel/>
            </a:ln>
          </a:top>
          <a:bottom>
            <a:ln w="38100" cap="flat">
              <a:solidFill>
                <a:srgbClr val="E8EAE9"/>
              </a:solidFill>
              <a:prstDash val="solid"/>
              <a:bevel/>
            </a:ln>
          </a:bottom>
          <a:insideH>
            <a:ln w="12700" cap="flat">
              <a:solidFill>
                <a:srgbClr val="E8EAE9"/>
              </a:solidFill>
              <a:prstDash val="solid"/>
              <a:bevel/>
            </a:ln>
          </a:insideH>
          <a:insideV>
            <a:ln w="12700" cap="flat">
              <a:solidFill>
                <a:srgbClr val="E8EAE9"/>
              </a:solidFill>
              <a:prstDash val="solid"/>
              <a:bevel/>
            </a:ln>
          </a:insideV>
        </a:tcBdr>
        <a:fill>
          <a:solidFill/>
        </a:fill>
      </a:tcStyle>
    </a:firstRow>
  </a:tblStyle>
  <a:tblStyle styleId="{2708684C-4D16-4618-839F-0558EEFCDFE6}" styleName="">
    <a:tblBg/>
    <a:wholeTb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hape 15"/>
          <p:cNvSpPr/>
          <p:nvPr>
            <p:ph type="sldImg"/>
          </p:nvPr>
        </p:nvSpPr>
        <p:spPr>
          <a:xfrm>
            <a:off x="1143000" y="685800"/>
            <a:ext cx="4572000" cy="3429000"/>
          </a:xfrm>
          <a:prstGeom prst="rect">
            <a:avLst/>
          </a:prstGeom>
        </p:spPr>
        <p:txBody>
          <a:bodyPr/>
          <a:lstStyle/>
          <a:p>
            <a:pPr lvl="0"/>
          </a:p>
        </p:txBody>
      </p:sp>
      <p:sp>
        <p:nvSpPr>
          <p:cNvPr id="16" name="Shape 16"/>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Book"/>
      </a:defRPr>
    </a:lvl1pPr>
    <a:lvl2pPr indent="228600" defTabSz="457200">
      <a:lnSpc>
        <a:spcPct val="125000"/>
      </a:lnSpc>
      <a:defRPr sz="2400">
        <a:latin typeface="+mn-lt"/>
        <a:ea typeface="+mn-ea"/>
        <a:cs typeface="+mn-cs"/>
        <a:sym typeface="Avenir Book"/>
      </a:defRPr>
    </a:lvl2pPr>
    <a:lvl3pPr indent="457200" defTabSz="457200">
      <a:lnSpc>
        <a:spcPct val="125000"/>
      </a:lnSpc>
      <a:defRPr sz="2400">
        <a:latin typeface="+mn-lt"/>
        <a:ea typeface="+mn-ea"/>
        <a:cs typeface="+mn-cs"/>
        <a:sym typeface="Avenir Book"/>
      </a:defRPr>
    </a:lvl3pPr>
    <a:lvl4pPr indent="685800" defTabSz="457200">
      <a:lnSpc>
        <a:spcPct val="125000"/>
      </a:lnSpc>
      <a:defRPr sz="2400">
        <a:latin typeface="+mn-lt"/>
        <a:ea typeface="+mn-ea"/>
        <a:cs typeface="+mn-cs"/>
        <a:sym typeface="Avenir Book"/>
      </a:defRPr>
    </a:lvl4pPr>
    <a:lvl5pPr indent="914400" defTabSz="457200">
      <a:lnSpc>
        <a:spcPct val="125000"/>
      </a:lnSpc>
      <a:defRPr sz="2400">
        <a:latin typeface="+mn-lt"/>
        <a:ea typeface="+mn-ea"/>
        <a:cs typeface="+mn-cs"/>
        <a:sym typeface="Avenir Book"/>
      </a:defRPr>
    </a:lvl5pPr>
    <a:lvl6pPr indent="1143000" defTabSz="457200">
      <a:lnSpc>
        <a:spcPct val="125000"/>
      </a:lnSpc>
      <a:defRPr sz="2400">
        <a:latin typeface="+mn-lt"/>
        <a:ea typeface="+mn-ea"/>
        <a:cs typeface="+mn-cs"/>
        <a:sym typeface="Avenir Book"/>
      </a:defRPr>
    </a:lvl6pPr>
    <a:lvl7pPr indent="1371600" defTabSz="457200">
      <a:lnSpc>
        <a:spcPct val="125000"/>
      </a:lnSpc>
      <a:defRPr sz="2400">
        <a:latin typeface="+mn-lt"/>
        <a:ea typeface="+mn-ea"/>
        <a:cs typeface="+mn-cs"/>
        <a:sym typeface="Avenir Book"/>
      </a:defRPr>
    </a:lvl7pPr>
    <a:lvl8pPr indent="1600200" defTabSz="457200">
      <a:lnSpc>
        <a:spcPct val="125000"/>
      </a:lnSpc>
      <a:defRPr sz="2400">
        <a:latin typeface="+mn-lt"/>
        <a:ea typeface="+mn-ea"/>
        <a:cs typeface="+mn-cs"/>
        <a:sym typeface="Avenir Book"/>
      </a:defRPr>
    </a:lvl8pPr>
    <a:lvl9pPr indent="1828800" defTabSz="457200">
      <a:lnSpc>
        <a:spcPct val="125000"/>
      </a:lnSpc>
      <a:defRPr sz="2400">
        <a:latin typeface="+mn-lt"/>
        <a:ea typeface="+mn-ea"/>
        <a:cs typeface="+mn-cs"/>
        <a:sym typeface="Avenir Book"/>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6" name="Shape 6"/>
          <p:cNvSpPr/>
          <p:nvPr>
            <p:ph type="title"/>
          </p:nvPr>
        </p:nvSpPr>
        <p:spPr>
          <a:prstGeom prst="rect">
            <a:avLst/>
          </a:prstGeom>
        </p:spPr>
        <p:txBody>
          <a:bodyPr/>
          <a:lstStyle/>
          <a:p>
            <a:pPr lvl="0">
              <a:defRPr sz="1800"/>
            </a:pPr>
            <a:r>
              <a:rPr sz="4400"/>
              <a:t>Title Text</a:t>
            </a:r>
          </a:p>
        </p:txBody>
      </p:sp>
      <p:sp>
        <p:nvSpPr>
          <p:cNvPr id="7" name="Shape 7"/>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8" name="Shape 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0" name="Shape 10"/>
          <p:cNvSpPr/>
          <p:nvPr>
            <p:ph type="sldNum" sz="quarter" idx="2"/>
          </p:nvPr>
        </p:nvSpPr>
        <p:spPr>
          <a:prstGeom prst="rect">
            <a:avLst/>
          </a:prstGeom>
        </p:spPr>
        <p:txBody>
          <a:bodyPr/>
          <a:lstStyle/>
          <a:p>
            <a:pPr lvl="0"/>
            <a:fld id="{86CB4B4D-7CA3-9044-876B-883B54F8677D}" type="slidenum"/>
          </a:p>
        </p:txBody>
      </p:sp>
      <p:sp>
        <p:nvSpPr>
          <p:cNvPr id="11" name="Shape 11"/>
          <p:cNvSpPr/>
          <p:nvPr>
            <p:ph type="title"/>
          </p:nvPr>
        </p:nvSpPr>
        <p:spPr>
          <a:xfrm>
            <a:off x="685800" y="-340360"/>
            <a:ext cx="7772400" cy="1600201"/>
          </a:xfrm>
          <a:prstGeom prst="rect">
            <a:avLst/>
          </a:prstGeom>
        </p:spPr>
        <p:txBody>
          <a:bodyPr/>
          <a:lstStyle>
            <a:lvl1pPr algn="ctr">
              <a:defRPr i="1"/>
            </a:lvl1pPr>
          </a:lstStyle>
          <a:p>
            <a:pPr lvl="0">
              <a:defRPr i="0" sz="1800"/>
            </a:pPr>
            <a:r>
              <a:rPr i="1" sz="4400"/>
              <a:t>Title Text</a:t>
            </a:r>
          </a:p>
        </p:txBody>
      </p:sp>
      <p:sp>
        <p:nvSpPr>
          <p:cNvPr id="12" name="Shape 12"/>
          <p:cNvSpPr/>
          <p:nvPr>
            <p:ph type="body" idx="1"/>
          </p:nvPr>
        </p:nvSpPr>
        <p:spPr>
          <a:xfrm>
            <a:off x="685800" y="772159"/>
            <a:ext cx="7772400" cy="2308504"/>
          </a:xfrm>
          <a:prstGeom prst="rect">
            <a:avLst/>
          </a:prstGeom>
        </p:spPr>
        <p:txBody>
          <a:bodyPr lIns="0" tIns="0" rIns="0" bIns="0">
            <a:normAutofit fontScale="100000" lnSpcReduction="0"/>
          </a:bodyPr>
          <a:lstStyle>
            <a:lvl1pPr marL="300037" indent="-300037" algn="l">
              <a:lnSpc>
                <a:spcPct val="90000"/>
              </a:lnSpc>
              <a:spcBef>
                <a:spcPts val="600"/>
              </a:spcBef>
              <a:buSzPct val="100000"/>
              <a:buFont typeface="Wingdings"/>
              <a:buChar char="▪"/>
              <a:defRPr sz="2800"/>
            </a:lvl1pPr>
            <a:lvl2pPr marL="742950" indent="-285750" algn="l">
              <a:lnSpc>
                <a:spcPct val="90000"/>
              </a:lnSpc>
              <a:spcBef>
                <a:spcPts val="600"/>
              </a:spcBef>
              <a:buSzPct val="100000"/>
              <a:buFont typeface="Wingdings"/>
              <a:buChar char="▪"/>
              <a:defRPr sz="2400"/>
            </a:lvl2pPr>
            <a:lvl3pPr marL="1181100" indent="-266700" algn="l">
              <a:lnSpc>
                <a:spcPct val="90000"/>
              </a:lnSpc>
              <a:spcBef>
                <a:spcPts val="600"/>
              </a:spcBef>
              <a:buSzPct val="100000"/>
              <a:buFont typeface="Wingdings"/>
              <a:buChar char="▪"/>
              <a:defRPr sz="2000"/>
            </a:lvl3pPr>
            <a:lvl4pPr marL="1691639" indent="-320039" algn="l">
              <a:lnSpc>
                <a:spcPct val="90000"/>
              </a:lnSpc>
              <a:spcBef>
                <a:spcPts val="600"/>
              </a:spcBef>
              <a:buSzPct val="100000"/>
              <a:buFont typeface="Wingdings"/>
              <a:buChar char="▪"/>
              <a:defRPr sz="1800"/>
            </a:lvl4pPr>
            <a:lvl5pPr marL="2184400" indent="-355600" algn="l">
              <a:lnSpc>
                <a:spcPct val="90000"/>
              </a:lnSpc>
              <a:spcBef>
                <a:spcPts val="600"/>
              </a:spcBef>
              <a:buSzPct val="100000"/>
              <a:buFont typeface="Wingdings"/>
              <a:buChar char="▪"/>
              <a:defRPr sz="1600"/>
            </a:lvl5pPr>
          </a:lstStyle>
          <a:p>
            <a:pPr lvl="0">
              <a:defRPr sz="1800"/>
            </a:pPr>
            <a:r>
              <a:rPr sz="2800"/>
              <a:t>Body Level One</a:t>
            </a:r>
            <a:endParaRPr sz="2800"/>
          </a:p>
          <a:p>
            <a:pPr lvl="1">
              <a:defRPr sz="1800"/>
            </a:pPr>
            <a:r>
              <a:rPr sz="2400"/>
              <a:t>Body Level Two</a:t>
            </a:r>
            <a:endParaRPr sz="2400"/>
          </a:p>
          <a:p>
            <a:pPr lvl="2">
              <a:defRPr sz="1800"/>
            </a:pPr>
            <a:r>
              <a:rPr sz="2000"/>
              <a:t>Body Level Three</a:t>
            </a:r>
            <a:endParaRPr sz="2000"/>
          </a:p>
          <a:p>
            <a:pPr lvl="3"/>
            <a:r>
              <a:t>Body Level Four</a:t>
            </a:r>
          </a:p>
          <a:p>
            <a:pPr lvl="4">
              <a:defRPr sz="1800"/>
            </a:pPr>
            <a:r>
              <a:rPr sz="1600"/>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4" name="Shape 1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title"/>
          </p:nvPr>
        </p:nvSpPr>
        <p:spPr>
          <a:xfrm>
            <a:off x="685800" y="1905000"/>
            <a:ext cx="7772400" cy="1905000"/>
          </a:xfrm>
          <a:prstGeom prst="rect">
            <a:avLst/>
          </a:prstGeom>
          <a:ln w="12700">
            <a:miter lim="400000"/>
          </a:ln>
          <a:effectLst>
            <a:outerShdw sx="100000" sy="100000" kx="0" ky="0" algn="b" rotWithShape="0" blurRad="50800" dist="12699" dir="8100000">
              <a:srgbClr val="FFFFFF">
                <a:alpha val="75000"/>
              </a:srgbClr>
            </a:outerShdw>
          </a:effectLst>
          <a:extLst>
            <a:ext uri="{C572A759-6A51-4108-AA02-DFA0A04FC94B}">
              <ma14:wrappingTextBoxFlag xmlns:ma14="http://schemas.microsoft.com/office/mac/drawingml/2011/main" val="1"/>
            </a:ext>
          </a:extLst>
        </p:spPr>
        <p:txBody>
          <a:bodyPr lIns="45719" rIns="45719" anchor="ctr"/>
          <a:lstStyle/>
          <a:p>
            <a:pPr lvl="0">
              <a:defRPr sz="1800"/>
            </a:pPr>
            <a:r>
              <a:rPr sz="4400"/>
              <a:t>Title Text</a:t>
            </a:r>
          </a:p>
        </p:txBody>
      </p:sp>
      <p:sp>
        <p:nvSpPr>
          <p:cNvPr id="3" name="Shape 3"/>
          <p:cNvSpPr/>
          <p:nvPr>
            <p:ph type="body" idx="1"/>
          </p:nvPr>
        </p:nvSpPr>
        <p:spPr>
          <a:xfrm>
            <a:off x="2057400" y="3810000"/>
            <a:ext cx="6400800" cy="3048000"/>
          </a:xfrm>
          <a:prstGeom prst="rect">
            <a:avLst/>
          </a:prstGeom>
          <a:ln w="12700">
            <a:miter lim="400000"/>
          </a:ln>
          <a:effectLst>
            <a:outerShdw sx="100000" sy="100000" kx="0" ky="0" algn="b" rotWithShape="0" blurRad="50800" dist="12699" dir="8100000">
              <a:srgbClr val="FFFFFF">
                <a:alpha val="75000"/>
              </a:srgbClr>
            </a:outerShdw>
          </a:effectLst>
          <a:extLst>
            <a:ext uri="{C572A759-6A51-4108-AA02-DFA0A04FC94B}">
              <ma14:wrappingTextBoxFlag xmlns:ma14="http://schemas.microsoft.com/office/mac/drawingml/2011/main" val="1"/>
            </a:ext>
          </a:extLst>
        </p:spPr>
        <p:txBody>
          <a:bodyPr lIns="45719" rIns="45719"/>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4" name="Shape 4"/>
          <p:cNvSpPr/>
          <p:nvPr>
            <p:ph type="sldNum" sz="quarter" idx="2"/>
          </p:nvPr>
        </p:nvSpPr>
        <p:spPr>
          <a:xfrm>
            <a:off x="6553200" y="6248400"/>
            <a:ext cx="1905000" cy="287087"/>
          </a:xfrm>
          <a:prstGeom prst="rect">
            <a:avLst/>
          </a:prstGeom>
          <a:ln w="12700">
            <a:miter lim="400000"/>
          </a:ln>
        </p:spPr>
        <p:txBody>
          <a:bodyPr lIns="45719" rIns="45719">
            <a:spAutoFit/>
          </a:bodyPr>
          <a:lstStyle>
            <a:lvl1pPr algn="r">
              <a:defRPr sz="1400"/>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Lst>
  <p:transition spd="med" advClick="1"/>
  <p:txStyles>
    <p:titleStyle>
      <a:lvl1pPr algn="r">
        <a:defRPr sz="4400">
          <a:latin typeface="Times New Roman"/>
          <a:ea typeface="Times New Roman"/>
          <a:cs typeface="Times New Roman"/>
          <a:sym typeface="Times New Roman"/>
        </a:defRPr>
      </a:lvl1pPr>
      <a:lvl2pPr algn="r">
        <a:defRPr sz="4400">
          <a:latin typeface="Times New Roman"/>
          <a:ea typeface="Times New Roman"/>
          <a:cs typeface="Times New Roman"/>
          <a:sym typeface="Times New Roman"/>
        </a:defRPr>
      </a:lvl2pPr>
      <a:lvl3pPr algn="r">
        <a:defRPr sz="4400">
          <a:latin typeface="Times New Roman"/>
          <a:ea typeface="Times New Roman"/>
          <a:cs typeface="Times New Roman"/>
          <a:sym typeface="Times New Roman"/>
        </a:defRPr>
      </a:lvl3pPr>
      <a:lvl4pPr algn="r">
        <a:defRPr sz="4400">
          <a:latin typeface="Times New Roman"/>
          <a:ea typeface="Times New Roman"/>
          <a:cs typeface="Times New Roman"/>
          <a:sym typeface="Times New Roman"/>
        </a:defRPr>
      </a:lvl4pPr>
      <a:lvl5pPr algn="r">
        <a:defRPr sz="4400">
          <a:latin typeface="Times New Roman"/>
          <a:ea typeface="Times New Roman"/>
          <a:cs typeface="Times New Roman"/>
          <a:sym typeface="Times New Roman"/>
        </a:defRPr>
      </a:lvl5pPr>
      <a:lvl6pPr indent="457200" algn="r">
        <a:defRPr sz="4400">
          <a:latin typeface="Times New Roman"/>
          <a:ea typeface="Times New Roman"/>
          <a:cs typeface="Times New Roman"/>
          <a:sym typeface="Times New Roman"/>
        </a:defRPr>
      </a:lvl6pPr>
      <a:lvl7pPr indent="914400" algn="r">
        <a:defRPr sz="4400">
          <a:latin typeface="Times New Roman"/>
          <a:ea typeface="Times New Roman"/>
          <a:cs typeface="Times New Roman"/>
          <a:sym typeface="Times New Roman"/>
        </a:defRPr>
      </a:lvl7pPr>
      <a:lvl8pPr indent="1371600" algn="r">
        <a:defRPr sz="4400">
          <a:latin typeface="Times New Roman"/>
          <a:ea typeface="Times New Roman"/>
          <a:cs typeface="Times New Roman"/>
          <a:sym typeface="Times New Roman"/>
        </a:defRPr>
      </a:lvl8pPr>
      <a:lvl9pPr indent="1828800" algn="r">
        <a:defRPr sz="4400">
          <a:latin typeface="Times New Roman"/>
          <a:ea typeface="Times New Roman"/>
          <a:cs typeface="Times New Roman"/>
          <a:sym typeface="Times New Roman"/>
        </a:defRPr>
      </a:lvl9pPr>
    </p:titleStyle>
    <p:bodyStyle>
      <a:lvl1pPr algn="r">
        <a:spcBef>
          <a:spcPts val="700"/>
        </a:spcBef>
        <a:defRPr sz="3200">
          <a:latin typeface="Times New Roman"/>
          <a:ea typeface="Times New Roman"/>
          <a:cs typeface="Times New Roman"/>
          <a:sym typeface="Times New Roman"/>
        </a:defRPr>
      </a:lvl1pPr>
      <a:lvl2pPr indent="457200" algn="r">
        <a:spcBef>
          <a:spcPts val="700"/>
        </a:spcBef>
        <a:defRPr sz="3200">
          <a:latin typeface="Times New Roman"/>
          <a:ea typeface="Times New Roman"/>
          <a:cs typeface="Times New Roman"/>
          <a:sym typeface="Times New Roman"/>
        </a:defRPr>
      </a:lvl2pPr>
      <a:lvl3pPr indent="914400" algn="r">
        <a:spcBef>
          <a:spcPts val="700"/>
        </a:spcBef>
        <a:defRPr sz="3200">
          <a:latin typeface="Times New Roman"/>
          <a:ea typeface="Times New Roman"/>
          <a:cs typeface="Times New Roman"/>
          <a:sym typeface="Times New Roman"/>
        </a:defRPr>
      </a:lvl3pPr>
      <a:lvl4pPr indent="1371600" algn="r">
        <a:spcBef>
          <a:spcPts val="700"/>
        </a:spcBef>
        <a:defRPr sz="3200">
          <a:latin typeface="Times New Roman"/>
          <a:ea typeface="Times New Roman"/>
          <a:cs typeface="Times New Roman"/>
          <a:sym typeface="Times New Roman"/>
        </a:defRPr>
      </a:lvl4pPr>
      <a:lvl5pPr indent="1828800" algn="r">
        <a:spcBef>
          <a:spcPts val="700"/>
        </a:spcBef>
        <a:defRPr sz="3200">
          <a:latin typeface="Times New Roman"/>
          <a:ea typeface="Times New Roman"/>
          <a:cs typeface="Times New Roman"/>
          <a:sym typeface="Times New Roman"/>
        </a:defRPr>
      </a:lvl5pPr>
      <a:lvl6pPr indent="2286000" algn="r">
        <a:spcBef>
          <a:spcPts val="700"/>
        </a:spcBef>
        <a:defRPr sz="3200">
          <a:latin typeface="Times New Roman"/>
          <a:ea typeface="Times New Roman"/>
          <a:cs typeface="Times New Roman"/>
          <a:sym typeface="Times New Roman"/>
        </a:defRPr>
      </a:lvl6pPr>
      <a:lvl7pPr indent="2743200" algn="r">
        <a:spcBef>
          <a:spcPts val="700"/>
        </a:spcBef>
        <a:defRPr sz="3200">
          <a:latin typeface="Times New Roman"/>
          <a:ea typeface="Times New Roman"/>
          <a:cs typeface="Times New Roman"/>
          <a:sym typeface="Times New Roman"/>
        </a:defRPr>
      </a:lvl7pPr>
      <a:lvl8pPr indent="3200400" algn="r">
        <a:spcBef>
          <a:spcPts val="700"/>
        </a:spcBef>
        <a:defRPr sz="3200">
          <a:latin typeface="Times New Roman"/>
          <a:ea typeface="Times New Roman"/>
          <a:cs typeface="Times New Roman"/>
          <a:sym typeface="Times New Roman"/>
        </a:defRPr>
      </a:lvl8pPr>
      <a:lvl9pPr indent="3657600" algn="r">
        <a:spcBef>
          <a:spcPts val="700"/>
        </a:spcBef>
        <a:defRPr sz="3200">
          <a:latin typeface="Times New Roman"/>
          <a:ea typeface="Times New Roman"/>
          <a:cs typeface="Times New Roman"/>
          <a:sym typeface="Times New Roman"/>
        </a:defRPr>
      </a:lvl9pPr>
    </p:bodyStyle>
    <p:otherStyle>
      <a:lvl1pPr algn="r">
        <a:defRPr sz="1400">
          <a:solidFill>
            <a:schemeClr val="tx1"/>
          </a:solidFill>
          <a:latin typeface="+mn-lt"/>
          <a:ea typeface="+mn-ea"/>
          <a:cs typeface="+mn-cs"/>
          <a:sym typeface="Times New Roman"/>
        </a:defRPr>
      </a:lvl1pPr>
      <a:lvl2pPr indent="457200" algn="r">
        <a:defRPr sz="1400">
          <a:solidFill>
            <a:schemeClr val="tx1"/>
          </a:solidFill>
          <a:latin typeface="+mn-lt"/>
          <a:ea typeface="+mn-ea"/>
          <a:cs typeface="+mn-cs"/>
          <a:sym typeface="Times New Roman"/>
        </a:defRPr>
      </a:lvl2pPr>
      <a:lvl3pPr indent="914400" algn="r">
        <a:defRPr sz="1400">
          <a:solidFill>
            <a:schemeClr val="tx1"/>
          </a:solidFill>
          <a:latin typeface="+mn-lt"/>
          <a:ea typeface="+mn-ea"/>
          <a:cs typeface="+mn-cs"/>
          <a:sym typeface="Times New Roman"/>
        </a:defRPr>
      </a:lvl3pPr>
      <a:lvl4pPr indent="1371600" algn="r">
        <a:defRPr sz="1400">
          <a:solidFill>
            <a:schemeClr val="tx1"/>
          </a:solidFill>
          <a:latin typeface="+mn-lt"/>
          <a:ea typeface="+mn-ea"/>
          <a:cs typeface="+mn-cs"/>
          <a:sym typeface="Times New Roman"/>
        </a:defRPr>
      </a:lvl4pPr>
      <a:lvl5pPr indent="1828800" algn="r">
        <a:defRPr sz="1400">
          <a:solidFill>
            <a:schemeClr val="tx1"/>
          </a:solidFill>
          <a:latin typeface="+mn-lt"/>
          <a:ea typeface="+mn-ea"/>
          <a:cs typeface="+mn-cs"/>
          <a:sym typeface="Times New Roman"/>
        </a:defRPr>
      </a:lvl5pPr>
      <a:lvl6pPr algn="r">
        <a:defRPr sz="1400">
          <a:solidFill>
            <a:schemeClr val="tx1"/>
          </a:solidFill>
          <a:latin typeface="+mn-lt"/>
          <a:ea typeface="+mn-ea"/>
          <a:cs typeface="+mn-cs"/>
          <a:sym typeface="Times New Roman"/>
        </a:defRPr>
      </a:lvl6pPr>
      <a:lvl7pPr algn="r">
        <a:defRPr sz="1400">
          <a:solidFill>
            <a:schemeClr val="tx1"/>
          </a:solidFill>
          <a:latin typeface="+mn-lt"/>
          <a:ea typeface="+mn-ea"/>
          <a:cs typeface="+mn-cs"/>
          <a:sym typeface="Times New Roman"/>
        </a:defRPr>
      </a:lvl7pPr>
      <a:lvl8pPr algn="r">
        <a:defRPr sz="1400">
          <a:solidFill>
            <a:schemeClr val="tx1"/>
          </a:solidFill>
          <a:latin typeface="+mn-lt"/>
          <a:ea typeface="+mn-ea"/>
          <a:cs typeface="+mn-cs"/>
          <a:sym typeface="Times New Roman"/>
        </a:defRPr>
      </a:lvl8pPr>
      <a:lvl9pPr algn="r">
        <a:defRPr sz="1400">
          <a:solidFill>
            <a:schemeClr val="tx1"/>
          </a:solidFill>
          <a:latin typeface="+mn-lt"/>
          <a:ea typeface="+mn-ea"/>
          <a:cs typeface="+mn-cs"/>
          <a:sym typeface="Times New Roman"/>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 name="Shape 18"/>
          <p:cNvSpPr/>
          <p:nvPr>
            <p:ph type="title"/>
          </p:nvPr>
        </p:nvSpPr>
        <p:spPr>
          <a:xfrm>
            <a:off x="685800" y="1905000"/>
            <a:ext cx="7772400" cy="1143001"/>
          </a:xfrm>
          <a:prstGeom prst="rect">
            <a:avLst/>
          </a:prstGeom>
        </p:spPr>
        <p:txBody>
          <a:bodyPr lIns="0" tIns="0" rIns="0" bIns="0">
            <a:normAutofit fontScale="100000" lnSpcReduction="0"/>
          </a:bodyPr>
          <a:lstStyle>
            <a:lvl1pPr defTabSz="749808">
              <a:defRPr i="1" sz="3607"/>
            </a:lvl1pPr>
          </a:lstStyle>
          <a:p>
            <a:pPr lvl="0">
              <a:defRPr i="0" sz="1800"/>
            </a:pPr>
            <a:r>
              <a:rPr i="1" sz="3607"/>
              <a:t>Political Studies 2224 - Lecture 0: Review Slides </a:t>
            </a:r>
          </a:p>
        </p:txBody>
      </p:sp>
      <p:sp>
        <p:nvSpPr>
          <p:cNvPr id="19" name="Shape 19"/>
          <p:cNvSpPr/>
          <p:nvPr>
            <p:ph type="body" idx="1"/>
          </p:nvPr>
        </p:nvSpPr>
        <p:spPr>
          <a:xfrm>
            <a:off x="2057400" y="3810000"/>
            <a:ext cx="6400800" cy="1752600"/>
          </a:xfrm>
          <a:prstGeom prst="rect">
            <a:avLst/>
          </a:prstGeom>
        </p:spPr>
        <p:txBody>
          <a:bodyPr lIns="0" tIns="0" rIns="0" bIns="0">
            <a:normAutofit fontScale="100000" lnSpcReduction="0"/>
          </a:bodyPr>
          <a:lstStyle/>
          <a:p>
            <a:pPr lvl="0" defTabSz="713231">
              <a:spcBef>
                <a:spcPts val="600"/>
              </a:spcBef>
              <a:defRPr sz="1800"/>
            </a:pPr>
            <a:r>
              <a:rPr b="1" sz="2807"/>
              <a:t>Sean Clark</a:t>
            </a:r>
            <a:endParaRPr sz="2807"/>
          </a:p>
          <a:p>
            <a:pPr lvl="0" defTabSz="713231">
              <a:spcBef>
                <a:spcPts val="500"/>
              </a:spcBef>
              <a:defRPr sz="1800"/>
            </a:pPr>
            <a:r>
              <a:rPr sz="2184"/>
              <a:t>Lecturer, Nunavut Arctic College</a:t>
            </a:r>
            <a:endParaRPr sz="2184"/>
          </a:p>
          <a:p>
            <a:pPr lvl="0" defTabSz="713231">
              <a:spcBef>
                <a:spcPts val="500"/>
              </a:spcBef>
              <a:defRPr sz="1800"/>
            </a:pPr>
            <a:r>
              <a:rPr sz="2184"/>
              <a:t>Research Fellow, CFPS</a:t>
            </a:r>
            <a:endParaRPr sz="2807"/>
          </a:p>
          <a:p>
            <a:pPr lvl="0" defTabSz="713231">
              <a:spcBef>
                <a:spcPts val="600"/>
              </a:spcBef>
              <a:defRPr sz="1800"/>
            </a:pPr>
            <a:r>
              <a:rPr sz="2807"/>
              <a:t>Winter Session, 2015</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 name="Shape 46"/>
          <p:cNvSpPr/>
          <p:nvPr>
            <p:ph type="title"/>
          </p:nvPr>
        </p:nvSpPr>
        <p:spPr>
          <a:prstGeom prst="rect">
            <a:avLst/>
          </a:prstGeom>
        </p:spPr>
        <p:txBody>
          <a:bodyPr/>
          <a:lstStyle/>
          <a:p>
            <a:pPr lvl="0">
              <a:defRPr i="0" sz="1800"/>
            </a:pPr>
            <a:r>
              <a:rPr i="1" sz="4400"/>
              <a:t>The Dark Ages</a:t>
            </a:r>
          </a:p>
        </p:txBody>
      </p:sp>
      <p:sp>
        <p:nvSpPr>
          <p:cNvPr id="47" name="Shape 47"/>
          <p:cNvSpPr/>
          <p:nvPr>
            <p:ph type="body" idx="1"/>
          </p:nvPr>
        </p:nvSpPr>
        <p:spPr>
          <a:xfrm>
            <a:off x="116033" y="772159"/>
            <a:ext cx="8911933" cy="6074925"/>
          </a:xfrm>
          <a:prstGeom prst="rect">
            <a:avLst/>
          </a:prstGeom>
        </p:spPr>
        <p:txBody>
          <a:bodyPr/>
          <a:lstStyle/>
          <a:p>
            <a:pPr lvl="0" marL="216026" indent="-216026" defTabSz="576072">
              <a:lnSpc>
                <a:spcPct val="100000"/>
              </a:lnSpc>
              <a:spcBef>
                <a:spcPts val="400"/>
              </a:spcBef>
              <a:defRPr sz="1800"/>
            </a:pPr>
            <a:r>
              <a:rPr sz="1764"/>
              <a:t>Is not just fall of empire, but an entire </a:t>
            </a:r>
            <a:r>
              <a:rPr i="1" sz="1764"/>
              <a:t>civilization</a:t>
            </a:r>
            <a:r>
              <a:rPr sz="1764"/>
              <a:t>. </a:t>
            </a:r>
            <a:endParaRPr sz="1764"/>
          </a:p>
          <a:p>
            <a:pPr lvl="1" marL="468058" indent="-180022" defTabSz="576072">
              <a:lnSpc>
                <a:spcPct val="100000"/>
              </a:lnSpc>
              <a:spcBef>
                <a:spcPts val="400"/>
              </a:spcBef>
              <a:defRPr sz="1800"/>
            </a:pPr>
            <a:r>
              <a:rPr sz="1512"/>
              <a:t>New world: armed force applied vigorously &amp; frequently. Courage, but little systemization (Roman organization, discipline, structure all lost).</a:t>
            </a:r>
            <a:endParaRPr sz="1512"/>
          </a:p>
          <a:p>
            <a:pPr lvl="1" marL="468058" indent="-180022" defTabSz="576072">
              <a:lnSpc>
                <a:spcPct val="100000"/>
              </a:lnSpc>
              <a:spcBef>
                <a:spcPts val="400"/>
              </a:spcBef>
              <a:defRPr sz="1800"/>
            </a:pPr>
            <a:r>
              <a:rPr sz="1512"/>
              <a:t>(Infantry-based) Franks in France did most to arrest decline. Had best logistic sys = take much of W Eur. But cannot hold on.</a:t>
            </a:r>
            <a:endParaRPr sz="1512"/>
          </a:p>
          <a:p>
            <a:pPr lvl="2" marL="744093" indent="-168020" defTabSz="576072">
              <a:lnSpc>
                <a:spcPct val="100000"/>
              </a:lnSpc>
              <a:spcBef>
                <a:spcPts val="400"/>
              </a:spcBef>
              <a:defRPr sz="1800"/>
            </a:pPr>
            <a:r>
              <a:rPr sz="1260"/>
              <a:t>Themselves overwhelmed (post-Charlemagne) by Magyar &amp; Viking raiders.</a:t>
            </a:r>
            <a:endParaRPr sz="1260"/>
          </a:p>
          <a:p>
            <a:pPr lvl="0" marL="216026" indent="-216026" defTabSz="576072">
              <a:lnSpc>
                <a:spcPct val="100000"/>
              </a:lnSpc>
              <a:spcBef>
                <a:spcPts val="400"/>
              </a:spcBef>
              <a:defRPr sz="1800"/>
            </a:pPr>
            <a:r>
              <a:rPr sz="1764"/>
              <a:t>Lots of courage. But little discipline or tactics.</a:t>
            </a:r>
            <a:endParaRPr sz="1764"/>
          </a:p>
          <a:p>
            <a:pPr lvl="1" marL="468058" indent="-180022" defTabSz="576072">
              <a:lnSpc>
                <a:spcPct val="100000"/>
              </a:lnSpc>
              <a:spcBef>
                <a:spcPts val="400"/>
              </a:spcBef>
              <a:defRPr sz="1800"/>
            </a:pPr>
            <a:r>
              <a:rPr sz="1512"/>
              <a:t>Return to pre-Assyrian idea of blind crash.</a:t>
            </a:r>
            <a:endParaRPr sz="1512"/>
          </a:p>
          <a:p>
            <a:pPr lvl="1" marL="468058" indent="-180022" defTabSz="576072">
              <a:lnSpc>
                <a:spcPct val="100000"/>
              </a:lnSpc>
              <a:spcBef>
                <a:spcPts val="400"/>
              </a:spcBef>
              <a:defRPr sz="1800"/>
            </a:pPr>
            <a:r>
              <a:rPr sz="1512"/>
              <a:t>Fortifications crude, armour scarce, &amp; barbarian armies plentiful.</a:t>
            </a:r>
            <a:endParaRPr sz="1512"/>
          </a:p>
          <a:p>
            <a:pPr lvl="0" marL="216026" indent="-216026" defTabSz="576072">
              <a:lnSpc>
                <a:spcPct val="100000"/>
              </a:lnSpc>
              <a:spcBef>
                <a:spcPts val="400"/>
              </a:spcBef>
              <a:defRPr sz="1800"/>
            </a:pPr>
            <a:r>
              <a:rPr sz="1764"/>
              <a:t>Centralized authority replaced by local preoccupation &amp; local efforts.</a:t>
            </a:r>
            <a:endParaRPr sz="1764"/>
          </a:p>
          <a:p>
            <a:pPr lvl="1" marL="468058" indent="-180022" defTabSz="576072">
              <a:lnSpc>
                <a:spcPct val="100000"/>
              </a:lnSpc>
              <a:spcBef>
                <a:spcPts val="400"/>
              </a:spcBef>
              <a:defRPr sz="1800"/>
            </a:pPr>
            <a:r>
              <a:rPr sz="1512"/>
              <a:t>Grand armies &amp; continental ambitions fall away. </a:t>
            </a:r>
            <a:endParaRPr sz="1512"/>
          </a:p>
          <a:p>
            <a:pPr lvl="2" marL="744093" indent="-168020" defTabSz="576072">
              <a:lnSpc>
                <a:spcPct val="100000"/>
              </a:lnSpc>
              <a:spcBef>
                <a:spcPts val="400"/>
              </a:spcBef>
              <a:defRPr sz="1800"/>
            </a:pPr>
            <a:r>
              <a:rPr sz="1260"/>
              <a:t>Instead are local militias &amp; hastily-built fortresses desperate to keep outside plunderers away.</a:t>
            </a:r>
            <a:endParaRPr sz="1260"/>
          </a:p>
          <a:p>
            <a:pPr lvl="1" marL="468058" indent="-180022" defTabSz="576072">
              <a:lnSpc>
                <a:spcPct val="100000"/>
              </a:lnSpc>
              <a:spcBef>
                <a:spcPts val="400"/>
              </a:spcBef>
              <a:defRPr sz="1800"/>
            </a:pPr>
            <a:r>
              <a:rPr sz="1512"/>
              <a:t>Normans ferocious, but also prone to running away (ie 1071 vs Turks).</a:t>
            </a:r>
            <a:endParaRPr sz="1512"/>
          </a:p>
          <a:p>
            <a:pPr lvl="0" marL="216026" indent="-216026" defTabSz="576072">
              <a:lnSpc>
                <a:spcPct val="100000"/>
              </a:lnSpc>
              <a:spcBef>
                <a:spcPts val="400"/>
              </a:spcBef>
              <a:defRPr sz="1800"/>
            </a:pPr>
            <a:r>
              <a:rPr sz="1764"/>
              <a:t>Was good reason for local citizens to be worried about outsider raiders: small world, little innovation. No innovation, no growth. Is </a:t>
            </a:r>
            <a:r>
              <a:rPr i="1" sz="1764"/>
              <a:t>much</a:t>
            </a:r>
            <a:r>
              <a:rPr sz="1764"/>
              <a:t> easier to just steal. </a:t>
            </a:r>
            <a:endParaRPr sz="1764"/>
          </a:p>
          <a:p>
            <a:pPr lvl="1" marL="468058" indent="-180022" defTabSz="576072">
              <a:lnSpc>
                <a:spcPct val="100000"/>
              </a:lnSpc>
              <a:spcBef>
                <a:spcPts val="400"/>
              </a:spcBef>
              <a:defRPr sz="1800"/>
            </a:pPr>
            <a:r>
              <a:rPr sz="1512"/>
              <a:t>Becomes self-reinforcing cycle: successful societies built on predation, so little incentive to take financial risks &amp; experiment w new techs. So growth stays low.</a:t>
            </a:r>
            <a:endParaRPr sz="1512"/>
          </a:p>
          <a:p>
            <a:pPr lvl="0" marL="216026" indent="-216026" defTabSz="576072">
              <a:lnSpc>
                <a:spcPct val="100000"/>
              </a:lnSpc>
              <a:spcBef>
                <a:spcPts val="400"/>
              </a:spcBef>
              <a:defRPr sz="1800"/>
            </a:pPr>
            <a:r>
              <a:rPr sz="1764"/>
              <a:t>Dark Ages were </a:t>
            </a:r>
            <a:r>
              <a:rPr i="1" sz="1764"/>
              <a:t>dark</a:t>
            </a:r>
            <a:r>
              <a:rPr sz="1764"/>
              <a:t>. Morris ’10:</a:t>
            </a:r>
            <a:endParaRPr i="1" sz="1764"/>
          </a:p>
          <a:p>
            <a:pPr lvl="1" marL="468058" indent="-180022" defTabSz="576072">
              <a:lnSpc>
                <a:spcPct val="100000"/>
              </a:lnSpc>
              <a:spcBef>
                <a:spcPts val="400"/>
              </a:spcBef>
              <a:defRPr sz="1800"/>
            </a:pPr>
            <a:r>
              <a:rPr sz="1512"/>
              <a:t>Europe produced 9-10x Cu &amp; Ag in 1stC than 13thC. Not until 19thC UK indust = pollution of Roman levels.</a:t>
            </a:r>
            <a:endParaRPr sz="1512"/>
          </a:p>
          <a:p>
            <a:pPr lvl="1" marL="468058" indent="-180022" defTabSz="576072">
              <a:lnSpc>
                <a:spcPct val="100000"/>
              </a:lnSpc>
              <a:spcBef>
                <a:spcPts val="400"/>
              </a:spcBef>
              <a:defRPr sz="1800"/>
            </a:pPr>
            <a:r>
              <a:rPr sz="1512"/>
              <a:t>Could fall asleep in W Eur in 800 AD, after Charlemagne, &amp; sleep until 1300 &amp; not see any change. </a:t>
            </a:r>
            <a:endParaRPr sz="1512"/>
          </a:p>
          <a:p>
            <a:pPr lvl="2" marL="744093" indent="-168020" defTabSz="576072">
              <a:lnSpc>
                <a:spcPct val="100000"/>
              </a:lnSpc>
              <a:spcBef>
                <a:spcPts val="400"/>
              </a:spcBef>
              <a:defRPr sz="1800"/>
            </a:pPr>
            <a:r>
              <a:rPr sz="1512"/>
              <a:t>Legal &amp; commercial after that, but little tech change before 1400.</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ph type="title"/>
          </p:nvPr>
        </p:nvSpPr>
        <p:spPr>
          <a:prstGeom prst="rect">
            <a:avLst/>
          </a:prstGeom>
        </p:spPr>
        <p:txBody>
          <a:bodyPr/>
          <a:lstStyle/>
          <a:p>
            <a:pPr lvl="0">
              <a:defRPr i="0" sz="1800"/>
            </a:pPr>
            <a:r>
              <a:rPr i="1" sz="4400"/>
              <a:t>Powers, Old &amp; New</a:t>
            </a:r>
          </a:p>
        </p:txBody>
      </p:sp>
      <p:sp>
        <p:nvSpPr>
          <p:cNvPr id="50" name="Shape 50"/>
          <p:cNvSpPr/>
          <p:nvPr>
            <p:ph type="body" idx="1"/>
          </p:nvPr>
        </p:nvSpPr>
        <p:spPr>
          <a:xfrm>
            <a:off x="142562" y="772159"/>
            <a:ext cx="8858876" cy="6078783"/>
          </a:xfrm>
          <a:prstGeom prst="rect">
            <a:avLst/>
          </a:prstGeom>
        </p:spPr>
        <p:txBody>
          <a:bodyPr/>
          <a:lstStyle/>
          <a:p>
            <a:pPr lvl="0" marL="181736" indent="-181736" defTabSz="484631">
              <a:lnSpc>
                <a:spcPct val="100000"/>
              </a:lnSpc>
              <a:spcBef>
                <a:spcPts val="400"/>
              </a:spcBef>
              <a:defRPr sz="1800"/>
            </a:pPr>
            <a:r>
              <a:rPr sz="1483"/>
              <a:t>Eastern Roman Empire (Byzantium) a) richer, b) better able to reorg to new cav world.</a:t>
            </a:r>
            <a:endParaRPr sz="1483"/>
          </a:p>
          <a:p>
            <a:pPr lvl="1" marL="393763" indent="-151447" defTabSz="484631">
              <a:lnSpc>
                <a:spcPct val="100000"/>
              </a:lnSpc>
              <a:spcBef>
                <a:spcPts val="400"/>
              </a:spcBef>
              <a:defRPr sz="1800"/>
            </a:pPr>
            <a:r>
              <a:rPr sz="1271"/>
              <a:t>Enemies fight on horse so we will too (need mobility for E deserts &amp; E Europe steppes).  Plus, not enough manpower for large infantry armies (espec disciplined enough to withstand cav charge).</a:t>
            </a:r>
            <a:endParaRPr sz="1271"/>
          </a:p>
          <a:p>
            <a:pPr lvl="1" marL="393763" indent="-151447" defTabSz="484631">
              <a:lnSpc>
                <a:spcPct val="100000"/>
              </a:lnSpc>
              <a:spcBef>
                <a:spcPts val="400"/>
              </a:spcBef>
              <a:defRPr sz="1800"/>
            </a:pPr>
            <a:r>
              <a:rPr sz="1271"/>
              <a:t>Thus emerged by begin 6thC AD </a:t>
            </a:r>
            <a:r>
              <a:rPr i="1" sz="1271"/>
              <a:t>cataphract</a:t>
            </a:r>
            <a:r>
              <a:rPr sz="1271"/>
              <a:t> (armoured horse archer), the most capable soldier of Middle Ages.</a:t>
            </a:r>
            <a:endParaRPr sz="1271"/>
          </a:p>
          <a:p>
            <a:pPr lvl="0" marL="181736" indent="-181736" defTabSz="484631">
              <a:lnSpc>
                <a:spcPct val="100000"/>
              </a:lnSpc>
              <a:spcBef>
                <a:spcPts val="400"/>
              </a:spcBef>
              <a:defRPr sz="1800"/>
            </a:pPr>
            <a:r>
              <a:rPr sz="1483"/>
              <a:t>Byzantium (present-day Istanbul) rebuilt by Emperor Constantine in early 4thC AD.</a:t>
            </a:r>
            <a:endParaRPr sz="1483"/>
          </a:p>
          <a:p>
            <a:pPr lvl="1" marL="393763" indent="-151447" defTabSz="484631">
              <a:lnSpc>
                <a:spcPct val="100000"/>
              </a:lnSpc>
              <a:spcBef>
                <a:spcPts val="400"/>
              </a:spcBef>
              <a:defRPr sz="1800"/>
            </a:pPr>
            <a:r>
              <a:rPr sz="1271"/>
              <a:t>Greek in flavour.</a:t>
            </a:r>
            <a:endParaRPr sz="1271"/>
          </a:p>
          <a:p>
            <a:pPr lvl="1" marL="393763" indent="-151447" defTabSz="484631">
              <a:lnSpc>
                <a:spcPct val="100000"/>
              </a:lnSpc>
              <a:spcBef>
                <a:spcPts val="400"/>
              </a:spcBef>
              <a:defRPr sz="1800"/>
            </a:pPr>
            <a:r>
              <a:rPr sz="1271"/>
              <a:t>Survives, despite constantly outnumbered, by its military prowess.</a:t>
            </a:r>
            <a:endParaRPr sz="1271"/>
          </a:p>
          <a:p>
            <a:pPr lvl="2" marL="625982" indent="-141350" defTabSz="484631">
              <a:lnSpc>
                <a:spcPct val="100000"/>
              </a:lnSpc>
              <a:spcBef>
                <a:spcPts val="400"/>
              </a:spcBef>
              <a:defRPr sz="1800"/>
            </a:pPr>
            <a:r>
              <a:rPr sz="1271"/>
              <a:t>a) Exceptional military intelligence.</a:t>
            </a:r>
            <a:endParaRPr sz="1271"/>
          </a:p>
          <a:p>
            <a:pPr lvl="2" marL="625982" indent="-141350" defTabSz="484631">
              <a:lnSpc>
                <a:spcPct val="100000"/>
              </a:lnSpc>
              <a:spcBef>
                <a:spcPts val="400"/>
              </a:spcBef>
              <a:defRPr sz="1800"/>
            </a:pPr>
            <a:r>
              <a:rPr sz="1271"/>
              <a:t>b) Loyal, well-led, combined arms.</a:t>
            </a:r>
            <a:endParaRPr sz="1271"/>
          </a:p>
          <a:p>
            <a:pPr lvl="2" marL="625982" indent="-141350" defTabSz="484631">
              <a:lnSpc>
                <a:spcPct val="100000"/>
              </a:lnSpc>
              <a:spcBef>
                <a:spcPts val="400"/>
              </a:spcBef>
              <a:defRPr sz="1800"/>
            </a:pPr>
            <a:r>
              <a:rPr sz="1271"/>
              <a:t>c) Integration into a system that maximized strengths (flexibility &amp; potency) &amp; minimized weaknesses (lack of numbers).</a:t>
            </a:r>
            <a:endParaRPr sz="1271"/>
          </a:p>
          <a:p>
            <a:pPr lvl="0" marL="181736" indent="-181736" defTabSz="484631">
              <a:lnSpc>
                <a:spcPct val="100000"/>
              </a:lnSpc>
              <a:spcBef>
                <a:spcPts val="400"/>
              </a:spcBef>
              <a:defRPr sz="1800"/>
            </a:pPr>
            <a:r>
              <a:rPr sz="1483"/>
              <a:t>Justinian (r527-565) seeks to recreate old Roman empire.</a:t>
            </a:r>
            <a:endParaRPr sz="1483"/>
          </a:p>
          <a:p>
            <a:pPr lvl="1" marL="393763" indent="-151447" defTabSz="484631">
              <a:lnSpc>
                <a:spcPct val="100000"/>
              </a:lnSpc>
              <a:spcBef>
                <a:spcPts val="400"/>
              </a:spcBef>
              <a:defRPr sz="1800"/>
            </a:pPr>
            <a:r>
              <a:rPr sz="1271"/>
              <a:t>Belisarius &amp; Narses + cataphracts = recapture much.</a:t>
            </a:r>
            <a:endParaRPr sz="1271"/>
          </a:p>
          <a:p>
            <a:pPr lvl="0" marL="181736" indent="-181736" defTabSz="484631">
              <a:lnSpc>
                <a:spcPct val="100000"/>
              </a:lnSpc>
              <a:spcBef>
                <a:spcPts val="400"/>
              </a:spcBef>
              <a:defRPr sz="1800"/>
            </a:pPr>
            <a:r>
              <a:rPr sz="1483"/>
              <a:t>Army was superb. Connected by warning beacons &amp; supply trains. </a:t>
            </a:r>
            <a:endParaRPr sz="1483"/>
          </a:p>
          <a:p>
            <a:pPr lvl="1" marL="393763" indent="-151447" defTabSz="484631">
              <a:lnSpc>
                <a:spcPct val="100000"/>
              </a:lnSpc>
              <a:spcBef>
                <a:spcPts val="400"/>
              </a:spcBef>
              <a:defRPr sz="1800"/>
            </a:pPr>
            <a:r>
              <a:rPr sz="1271"/>
              <a:t>Force usually 1/2 infantry (heavy &amp; archers) &amp; cav (w lance, bow, &amp; broadsword).</a:t>
            </a:r>
            <a:endParaRPr sz="1271"/>
          </a:p>
          <a:p>
            <a:pPr lvl="1" marL="393763" indent="-151447" defTabSz="484631">
              <a:lnSpc>
                <a:spcPct val="100000"/>
              </a:lnSpc>
              <a:spcBef>
                <a:spcPts val="400"/>
              </a:spcBef>
              <a:defRPr sz="1800"/>
            </a:pPr>
            <a:r>
              <a:rPr sz="1271"/>
              <a:t>Officer corps trained from youth. Staff officers constantly in-field.</a:t>
            </a:r>
            <a:endParaRPr sz="1271"/>
          </a:p>
          <a:p>
            <a:pPr lvl="1" marL="393763" indent="-151447" defTabSz="484631">
              <a:lnSpc>
                <a:spcPct val="100000"/>
              </a:lnSpc>
              <a:spcBef>
                <a:spcPts val="400"/>
              </a:spcBef>
              <a:defRPr sz="1800"/>
            </a:pPr>
            <a:r>
              <a:rPr sz="1271"/>
              <a:t>Military thought (eg Emp Leo) more concerned w strategic probs than Romans. Encourage cheating, awkward timing. </a:t>
            </a:r>
            <a:endParaRPr sz="1271"/>
          </a:p>
          <a:p>
            <a:pPr lvl="0" marL="181736" indent="-181736" defTabSz="484631">
              <a:lnSpc>
                <a:spcPct val="100000"/>
              </a:lnSpc>
              <a:spcBef>
                <a:spcPts val="400"/>
              </a:spcBef>
              <a:defRPr sz="1800"/>
            </a:pPr>
            <a:r>
              <a:rPr sz="1483"/>
              <a:t>Byzantium wants repeat of Trajan. Persia (under Sassanids) wants repeat of Darius.</a:t>
            </a:r>
            <a:endParaRPr sz="1483"/>
          </a:p>
          <a:p>
            <a:pPr lvl="1" marL="393763" indent="-151447" defTabSz="484631">
              <a:lnSpc>
                <a:spcPct val="100000"/>
              </a:lnSpc>
              <a:spcBef>
                <a:spcPts val="400"/>
              </a:spcBef>
              <a:defRPr sz="1800"/>
            </a:pPr>
            <a:r>
              <a:rPr sz="1271"/>
              <a:t>After series of exhausting wars (latest: 602-628), Byzantines finally win out in 627 AD at Nineveh (feign retreat, then strike). </a:t>
            </a:r>
            <a:endParaRPr sz="1271"/>
          </a:p>
          <a:p>
            <a:pPr lvl="1" marL="393763" indent="-151447" defTabSz="484631">
              <a:lnSpc>
                <a:spcPct val="100000"/>
              </a:lnSpc>
              <a:spcBef>
                <a:spcPts val="400"/>
              </a:spcBef>
              <a:defRPr sz="1800"/>
            </a:pPr>
            <a:r>
              <a:rPr sz="1271"/>
              <a:t>Yet both of the great powers overlook rel sparse tribes eking out a living on Arabian peninsula to their S.</a:t>
            </a:r>
            <a:endParaRPr sz="1271"/>
          </a:p>
          <a:p>
            <a:pPr lvl="2" marL="595899" indent="-111267" defTabSz="484631">
              <a:lnSpc>
                <a:spcPct val="100000"/>
              </a:lnSpc>
              <a:spcBef>
                <a:spcPts val="400"/>
              </a:spcBef>
              <a:defRPr sz="1800"/>
            </a:pPr>
            <a:r>
              <a:rPr sz="1271"/>
              <a:t>Emperor Heraclius returns just in time to be overwhelmed by the Muslim tide.</a:t>
            </a:r>
            <a:endParaRPr sz="1271"/>
          </a:p>
          <a:p>
            <a:pPr lvl="0" marL="147240" indent="-147240" defTabSz="484631">
              <a:lnSpc>
                <a:spcPct val="100000"/>
              </a:lnSpc>
              <a:spcBef>
                <a:spcPts val="400"/>
              </a:spcBef>
              <a:defRPr sz="1800"/>
            </a:pPr>
            <a:r>
              <a:rPr sz="1483"/>
              <a:t>Arabs assisted by 541 AD ‘plague of Justinian’. 1/4 of Constantinople dies; pop down 50% by 700. (Bernstein) </a:t>
            </a:r>
            <a:endParaRPr sz="1483"/>
          </a:p>
          <a:p>
            <a:pPr lvl="1" marL="353583" indent="-111267" defTabSz="484631">
              <a:lnSpc>
                <a:spcPct val="100000"/>
              </a:lnSpc>
              <a:spcBef>
                <a:spcPts val="400"/>
              </a:spcBef>
              <a:defRPr sz="1800"/>
            </a:pPr>
            <a:r>
              <a:rPr sz="1271"/>
              <a:t>Persians, too, lose to Muslims (636 AD Ctesiphon), also assisted by Black Death. </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400"/>
            </a:fld>
          </a:p>
        </p:txBody>
      </p:sp>
      <p:sp>
        <p:nvSpPr>
          <p:cNvPr id="53" name="Shape 53"/>
          <p:cNvSpPr/>
          <p:nvPr>
            <p:ph type="title"/>
          </p:nvPr>
        </p:nvSpPr>
        <p:spPr>
          <a:xfrm>
            <a:off x="-1549400" y="-3170381"/>
            <a:ext cx="7772400" cy="1600201"/>
          </a:xfrm>
          <a:prstGeom prst="rect">
            <a:avLst/>
          </a:prstGeom>
        </p:spPr>
        <p:txBody>
          <a:bodyPr/>
          <a:lstStyle/>
          <a:p>
            <a:pPr lvl="0"/>
          </a:p>
        </p:txBody>
      </p:sp>
      <p:sp>
        <p:nvSpPr>
          <p:cNvPr id="54" name="Shape 54"/>
          <p:cNvSpPr/>
          <p:nvPr>
            <p:ph type="body" idx="1"/>
          </p:nvPr>
        </p:nvSpPr>
        <p:spPr>
          <a:xfrm>
            <a:off x="-1549400" y="-2057861"/>
            <a:ext cx="7772400" cy="2308504"/>
          </a:xfrm>
          <a:prstGeom prst="rect">
            <a:avLst/>
          </a:prstGeom>
        </p:spPr>
        <p:txBody>
          <a:bodyPr/>
          <a:lstStyle/>
          <a:p>
            <a:pPr lvl="0"/>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 name="Shape 2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400"/>
            </a:fld>
          </a:p>
        </p:txBody>
      </p:sp>
      <p:sp>
        <p:nvSpPr>
          <p:cNvPr id="22" name="Shape 22"/>
          <p:cNvSpPr/>
          <p:nvPr>
            <p:ph type="title"/>
          </p:nvPr>
        </p:nvSpPr>
        <p:spPr>
          <a:xfrm>
            <a:off x="685800" y="-362555"/>
            <a:ext cx="7772400" cy="1600201"/>
          </a:xfrm>
          <a:prstGeom prst="rect">
            <a:avLst/>
          </a:prstGeom>
        </p:spPr>
        <p:txBody>
          <a:bodyPr/>
          <a:lstStyle/>
          <a:p>
            <a:pPr lvl="0">
              <a:defRPr i="0" sz="1800"/>
            </a:pPr>
            <a:r>
              <a:rPr i="1" sz="4400"/>
              <a:t>1. Course Grammar</a:t>
            </a:r>
          </a:p>
        </p:txBody>
      </p:sp>
      <p:sp>
        <p:nvSpPr>
          <p:cNvPr id="23" name="Shape 23"/>
          <p:cNvSpPr/>
          <p:nvPr>
            <p:ph type="body" idx="1"/>
          </p:nvPr>
        </p:nvSpPr>
        <p:spPr>
          <a:xfrm>
            <a:off x="180189" y="715211"/>
            <a:ext cx="8783622" cy="6114600"/>
          </a:xfrm>
          <a:prstGeom prst="rect">
            <a:avLst/>
          </a:prstGeom>
        </p:spPr>
        <p:txBody>
          <a:bodyPr/>
          <a:lstStyle/>
          <a:p>
            <a:pPr lvl="0" marL="192023" indent="-192023" defTabSz="585215">
              <a:spcBef>
                <a:spcPts val="400"/>
              </a:spcBef>
              <a:defRPr sz="1800"/>
            </a:pPr>
            <a:r>
              <a:rPr sz="1792"/>
              <a:t>This course is an intro to the scientific study of warfare &amp; its social, political, &amp; econ effects.</a:t>
            </a:r>
            <a:endParaRPr sz="1792"/>
          </a:p>
          <a:p>
            <a:pPr lvl="0" marL="192023" indent="-192023" defTabSz="585215">
              <a:spcBef>
                <a:spcPts val="400"/>
              </a:spcBef>
              <a:defRPr sz="1800"/>
            </a:pPr>
            <a:r>
              <a:rPr sz="1792"/>
              <a:t>Are 2 central aspects to war: is purposive </a:t>
            </a:r>
            <a:r>
              <a:rPr i="1" sz="1792" u="sng"/>
              <a:t>&amp;</a:t>
            </a:r>
            <a:r>
              <a:rPr sz="1792"/>
              <a:t> political.</a:t>
            </a:r>
            <a:endParaRPr sz="1792"/>
          </a:p>
          <a:p>
            <a:pPr lvl="1" marL="475487" indent="-182879" defTabSz="585215">
              <a:spcBef>
                <a:spcPts val="400"/>
              </a:spcBef>
              <a:defRPr sz="1800"/>
            </a:pPr>
            <a:r>
              <a:rPr sz="1536"/>
              <a:t>1. Kelly 2000 p4: “One of the key features of war is that the deaths of other persons are envisioned in advance…This instrumentality contrasts with spontaneous forms of collective violence such as brawls and riots, where the intentionality enters on expressing anger rather than causing previously envisioned deaths to fulfill a purpose.”</a:t>
            </a:r>
            <a:endParaRPr sz="1536"/>
          </a:p>
          <a:p>
            <a:pPr lvl="1" marL="475487" indent="-182879" defTabSz="585215">
              <a:spcBef>
                <a:spcPts val="400"/>
              </a:spcBef>
              <a:defRPr sz="1800"/>
            </a:pPr>
            <a:r>
              <a:rPr sz="1536"/>
              <a:t>2. Clausewitz (1835): “War is the continuation of politics by other means.” </a:t>
            </a:r>
            <a:endParaRPr sz="1536"/>
          </a:p>
          <a:p>
            <a:pPr lvl="1" marL="457200" indent="-164592" defTabSz="585215">
              <a:spcBef>
                <a:spcPts val="400"/>
              </a:spcBef>
              <a:defRPr sz="1800"/>
            </a:pPr>
            <a:r>
              <a:rPr sz="1536"/>
              <a:t>==&gt; War is armed combat btn 2 </a:t>
            </a:r>
            <a:r>
              <a:rPr i="1" sz="1536"/>
              <a:t>pol</a:t>
            </a:r>
            <a:r>
              <a:rPr sz="1536"/>
              <a:t> communities (or ‘polities’), w purpose of imposing will of one gp on another.</a:t>
            </a:r>
            <a:endParaRPr sz="1536"/>
          </a:p>
          <a:p>
            <a:pPr lvl="0" marL="192023" indent="-192023" defTabSz="585215">
              <a:spcBef>
                <a:spcPts val="400"/>
              </a:spcBef>
              <a:defRPr sz="1800"/>
            </a:pPr>
            <a:r>
              <a:rPr sz="1792"/>
              <a:t>Otterbein 2009: are 4 basic goals of war:</a:t>
            </a:r>
            <a:endParaRPr sz="1792"/>
          </a:p>
          <a:p>
            <a:pPr lvl="1" marL="475487" indent="-182879" defTabSz="585215">
              <a:spcBef>
                <a:spcPts val="400"/>
              </a:spcBef>
              <a:defRPr sz="1800"/>
            </a:pPr>
            <a:r>
              <a:rPr sz="1536"/>
              <a:t>a) Defence/revenge (Gat 2008: one in the same; </a:t>
            </a:r>
            <a:r>
              <a:rPr i="1" sz="1536"/>
              <a:t>deterrence</a:t>
            </a:r>
            <a:r>
              <a:rPr sz="1536"/>
              <a:t>); b) Plunder; c) Prestige (maintain </a:t>
            </a:r>
            <a:r>
              <a:rPr i="1" sz="1536"/>
              <a:t>internal</a:t>
            </a:r>
            <a:r>
              <a:rPr sz="1536"/>
              <a:t> leadership &amp; </a:t>
            </a:r>
            <a:r>
              <a:rPr i="1" sz="1536"/>
              <a:t>external</a:t>
            </a:r>
            <a:r>
              <a:rPr sz="1536"/>
              <a:t> alliance); d) (In cases w centralized pol sys) pol control.</a:t>
            </a:r>
            <a:endParaRPr sz="1536"/>
          </a:p>
          <a:p>
            <a:pPr lvl="1" marL="457200" indent="-164592" defTabSz="585215">
              <a:spcBef>
                <a:spcPts val="400"/>
              </a:spcBef>
              <a:defRPr sz="1800"/>
            </a:pPr>
            <a:r>
              <a:rPr sz="1536"/>
              <a:t>Note: find the motivation (pretty much) anywhere.</a:t>
            </a:r>
            <a:endParaRPr sz="1536"/>
          </a:p>
          <a:p>
            <a:pPr lvl="0" marL="192023" indent="-192023" defTabSz="585215">
              <a:spcBef>
                <a:spcPts val="400"/>
              </a:spcBef>
              <a:defRPr sz="1800"/>
            </a:pPr>
            <a:r>
              <a:rPr sz="1792"/>
              <a:t>Tactics: science (or art!) of placing &amp; maneuvering military organizations for combat.</a:t>
            </a:r>
            <a:endParaRPr sz="1792"/>
          </a:p>
          <a:p>
            <a:pPr lvl="1" marL="475487" indent="-182879" defTabSz="585215">
              <a:spcBef>
                <a:spcPts val="400"/>
              </a:spcBef>
              <a:defRPr sz="1800"/>
            </a:pPr>
            <a:r>
              <a:rPr i="1" sz="1536"/>
              <a:t>Ambush</a:t>
            </a:r>
            <a:r>
              <a:rPr sz="1536"/>
              <a:t>. Surprise attack by single (assassin) or group. Moral distinctions </a:t>
            </a:r>
            <a:r>
              <a:rPr sz="1536" u="sng"/>
              <a:t>vast</a:t>
            </a:r>
            <a:r>
              <a:rPr sz="1536"/>
              <a:t>.</a:t>
            </a:r>
            <a:endParaRPr sz="1536"/>
          </a:p>
          <a:p>
            <a:pPr lvl="1" marL="445008" indent="-152400" defTabSz="585215">
              <a:spcBef>
                <a:spcPts val="400"/>
              </a:spcBef>
              <a:defRPr sz="1800"/>
            </a:pPr>
            <a:r>
              <a:rPr i="1" sz="1536"/>
              <a:t>Lines</a:t>
            </a:r>
            <a:r>
              <a:rPr sz="1536"/>
              <a:t>: battle of mutual choosing. At least 1 side moves to contact. Fight until fury &amp; death compels flight.  </a:t>
            </a:r>
            <a:endParaRPr sz="1536"/>
          </a:p>
          <a:p>
            <a:pPr lvl="1" marL="457200" indent="-164592" defTabSz="585215">
              <a:spcBef>
                <a:spcPts val="400"/>
              </a:spcBef>
              <a:defRPr sz="1800"/>
            </a:pPr>
            <a:r>
              <a:rPr i="1" sz="1536"/>
              <a:t>Siege</a:t>
            </a:r>
            <a:r>
              <a:rPr sz="1536"/>
              <a:t>. surround until collapse. Fortifications (&amp; preparations!) make task harder.</a:t>
            </a:r>
            <a:endParaRPr sz="1536"/>
          </a:p>
          <a:p>
            <a:pPr lvl="0" marL="192023" indent="-192023" defTabSz="585215">
              <a:spcBef>
                <a:spcPts val="400"/>
              </a:spcBef>
              <a:defRPr sz="1800"/>
            </a:pPr>
            <a:r>
              <a:rPr sz="1792"/>
              <a:t>Are 2 basic types of weapons: standoff (from distance) vs shock (in-close).</a:t>
            </a:r>
            <a:endParaRPr sz="1792"/>
          </a:p>
          <a:p>
            <a:pPr lvl="1" marL="457200" indent="-164592" defTabSz="585215">
              <a:spcBef>
                <a:spcPts val="400"/>
              </a:spcBef>
              <a:defRPr sz="1800"/>
            </a:pPr>
            <a:r>
              <a:rPr sz="1536"/>
              <a:t>Get closer = more killing power, but also chance </a:t>
            </a:r>
            <a:r>
              <a:rPr sz="1536" u="sng"/>
              <a:t>you’ll</a:t>
            </a:r>
            <a:r>
              <a:rPr sz="1536"/>
              <a:t> be harmed in return. Needs commitment &amp; courage.</a:t>
            </a:r>
            <a:endParaRPr sz="1536"/>
          </a:p>
          <a:p>
            <a:pPr lvl="0" marL="192023" indent="-192023" defTabSz="585215">
              <a:spcBef>
                <a:spcPts val="400"/>
              </a:spcBef>
              <a:defRPr sz="1800"/>
            </a:pPr>
            <a:r>
              <a:rPr sz="1792"/>
              <a:t>Uncovering prehistory (before the written word) is HARD.  Must </a:t>
            </a:r>
            <a:r>
              <a:rPr i="1" sz="1792"/>
              <a:t>triangulate </a:t>
            </a:r>
            <a:r>
              <a:rPr sz="1792"/>
              <a:t>archeology, genetic analysis, ethnology, ethology.</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 name="Shape 25"/>
          <p:cNvSpPr/>
          <p:nvPr>
            <p:ph type="title"/>
          </p:nvPr>
        </p:nvSpPr>
        <p:spPr>
          <a:xfrm>
            <a:off x="685800" y="-429137"/>
            <a:ext cx="7772400" cy="1600201"/>
          </a:xfrm>
          <a:prstGeom prst="rect">
            <a:avLst/>
          </a:prstGeom>
        </p:spPr>
        <p:txBody>
          <a:bodyPr lIns="0" tIns="0" rIns="0" bIns="0">
            <a:normAutofit fontScale="100000" lnSpcReduction="0"/>
          </a:bodyPr>
          <a:lstStyle/>
          <a:p>
            <a:pPr lvl="0">
              <a:defRPr i="0" sz="1800"/>
            </a:pPr>
            <a:r>
              <a:rPr i="1" sz="4400"/>
              <a:t>1. Biological Origins</a:t>
            </a:r>
          </a:p>
        </p:txBody>
      </p:sp>
      <p:sp>
        <p:nvSpPr>
          <p:cNvPr id="26" name="Shape 26"/>
          <p:cNvSpPr/>
          <p:nvPr>
            <p:ph type="body" idx="1"/>
          </p:nvPr>
        </p:nvSpPr>
        <p:spPr>
          <a:xfrm>
            <a:off x="53265" y="669858"/>
            <a:ext cx="9144002" cy="6156060"/>
          </a:xfrm>
          <a:prstGeom prst="rect">
            <a:avLst/>
          </a:prstGeom>
        </p:spPr>
        <p:txBody>
          <a:bodyPr/>
          <a:lstStyle/>
          <a:p>
            <a:pPr lvl="0" marL="255031" indent="-255031" defTabSz="777240">
              <a:spcBef>
                <a:spcPts val="500"/>
              </a:spcBef>
              <a:defRPr sz="1800"/>
            </a:pPr>
            <a:r>
              <a:rPr sz="2380"/>
              <a:t>Genes--the fundamental building blocks of all life--are </a:t>
            </a:r>
            <a:r>
              <a:rPr i="1" sz="2380"/>
              <a:t>selfish </a:t>
            </a:r>
            <a:r>
              <a:rPr sz="2380"/>
              <a:t>(seek </a:t>
            </a:r>
            <a:r>
              <a:rPr sz="2380" u="sng"/>
              <a:t>survival</a:t>
            </a:r>
            <a:r>
              <a:rPr sz="2380"/>
              <a:t> above all else) </a:t>
            </a:r>
            <a:endParaRPr sz="2380"/>
          </a:p>
          <a:p>
            <a:pPr lvl="1" marL="607218" indent="-218598" defTabSz="777240">
              <a:spcBef>
                <a:spcPts val="500"/>
              </a:spcBef>
              <a:defRPr sz="1800"/>
            </a:pPr>
            <a:r>
              <a:rPr sz="2040"/>
              <a:t>Requires: </a:t>
            </a:r>
            <a:r>
              <a:rPr i="1" sz="2040"/>
              <a:t>ecological fitness </a:t>
            </a:r>
            <a:r>
              <a:rPr sz="2040"/>
              <a:t>(fail = extinction) &amp; </a:t>
            </a:r>
            <a:r>
              <a:rPr i="1" sz="2040"/>
              <a:t>propagation</a:t>
            </a:r>
            <a:r>
              <a:rPr sz="2040"/>
              <a:t> (hence sexual obsession)</a:t>
            </a:r>
            <a:endParaRPr sz="2040"/>
          </a:p>
          <a:p>
            <a:pPr lvl="1" marL="607218" indent="-218598" defTabSz="777240">
              <a:spcBef>
                <a:spcPts val="500"/>
              </a:spcBef>
              <a:defRPr sz="1800"/>
            </a:pPr>
            <a:r>
              <a:rPr sz="2040"/>
              <a:t>==&gt; Iron laws faced by any biological creature (&amp; political too!).</a:t>
            </a:r>
            <a:endParaRPr sz="2040"/>
          </a:p>
          <a:p>
            <a:pPr lvl="0" marL="255031" indent="-255031" defTabSz="777240">
              <a:spcBef>
                <a:spcPts val="500"/>
              </a:spcBef>
              <a:defRPr sz="1800"/>
            </a:pPr>
            <a:r>
              <a:rPr sz="2380"/>
              <a:t>Obman &amp; Mineka 2001: we can ‘switch on’ phobias in chimps.</a:t>
            </a:r>
            <a:endParaRPr sz="2380"/>
          </a:p>
          <a:p>
            <a:pPr lvl="1" marL="607218" indent="-218598" defTabSz="777240">
              <a:spcBef>
                <a:spcPts val="500"/>
              </a:spcBef>
              <a:defRPr sz="1800"/>
            </a:pPr>
            <a:r>
              <a:rPr sz="2040"/>
              <a:t>Evolutionary legacy: same reason why humans scared of lightening &amp; snakes but not cars (Quammen 2003).</a:t>
            </a:r>
            <a:endParaRPr sz="2040"/>
          </a:p>
          <a:p>
            <a:pPr lvl="0" marL="255031" indent="-255031" defTabSz="777240">
              <a:spcBef>
                <a:spcPts val="500"/>
              </a:spcBef>
              <a:defRPr sz="1800"/>
            </a:pPr>
            <a:r>
              <a:rPr sz="2380"/>
              <a:t>Food (energy) is not limitless.</a:t>
            </a:r>
            <a:endParaRPr sz="2380"/>
          </a:p>
          <a:p>
            <a:pPr lvl="1" marL="631507" indent="-242887" defTabSz="777240">
              <a:spcBef>
                <a:spcPts val="500"/>
              </a:spcBef>
              <a:defRPr sz="1800"/>
            </a:pPr>
            <a:r>
              <a:rPr sz="2040"/>
              <a:t>Thus hunt (turn </a:t>
            </a:r>
            <a:r>
              <a:rPr i="1" sz="2040"/>
              <a:t>their</a:t>
            </a:r>
            <a:r>
              <a:rPr sz="2040"/>
              <a:t> energy into </a:t>
            </a:r>
            <a:r>
              <a:rPr i="1" sz="2040"/>
              <a:t>yours</a:t>
            </a:r>
            <a:r>
              <a:rPr sz="2040"/>
              <a:t>) until sated.  Scarcity = </a:t>
            </a:r>
            <a:r>
              <a:rPr i="1" sz="2040"/>
              <a:t>predation</a:t>
            </a:r>
            <a:r>
              <a:rPr sz="2040"/>
              <a:t>.</a:t>
            </a:r>
            <a:endParaRPr sz="2040"/>
          </a:p>
          <a:p>
            <a:pPr lvl="1" marL="607218" indent="-218598" defTabSz="777240">
              <a:spcBef>
                <a:spcPts val="500"/>
              </a:spcBef>
              <a:defRPr sz="1800"/>
            </a:pPr>
            <a:r>
              <a:rPr sz="2040"/>
              <a:t>Yet also </a:t>
            </a:r>
            <a:r>
              <a:rPr sz="2040" u="sng"/>
              <a:t>murder</a:t>
            </a:r>
            <a:r>
              <a:rPr sz="2040"/>
              <a:t> in nature (kill </a:t>
            </a:r>
            <a:r>
              <a:rPr sz="2040" u="sng"/>
              <a:t>w/o</a:t>
            </a:r>
            <a:r>
              <a:rPr sz="2040"/>
              <a:t> need or hunger). </a:t>
            </a:r>
            <a:endParaRPr sz="2040"/>
          </a:p>
          <a:p>
            <a:pPr lvl="1" marL="607218" indent="-218598" defTabSz="777240">
              <a:spcBef>
                <a:spcPts val="500"/>
              </a:spcBef>
              <a:defRPr sz="1800"/>
            </a:pPr>
            <a:r>
              <a:rPr sz="2040"/>
              <a:t>==&gt; Nature is well armed &amp; highly territorial (‘intraspecifically xenophobic’). </a:t>
            </a:r>
            <a:endParaRPr sz="2040"/>
          </a:p>
          <a:p>
            <a:pPr lvl="0" marL="255031" indent="-255031" defTabSz="777240">
              <a:spcBef>
                <a:spcPts val="500"/>
              </a:spcBef>
              <a:defRPr sz="1800"/>
            </a:pPr>
            <a:r>
              <a:rPr sz="2380"/>
              <a:t>Pre-Jane Goodall: nature is w/o tools &amp; boring.</a:t>
            </a:r>
            <a:endParaRPr sz="2380"/>
          </a:p>
          <a:p>
            <a:pPr lvl="1" marL="607218" indent="-218598" defTabSz="777240">
              <a:spcBef>
                <a:spcPts val="500"/>
              </a:spcBef>
              <a:defRPr sz="1800"/>
            </a:pPr>
            <a:r>
              <a:rPr sz="2040"/>
              <a:t>Now: admit chimps, hyenas, ants all fight </a:t>
            </a:r>
            <a:r>
              <a:rPr sz="2040" u="sng"/>
              <a:t>wars</a:t>
            </a:r>
            <a:r>
              <a:rPr sz="2040"/>
              <a:t> of extermination over territory.  </a:t>
            </a:r>
            <a:endParaRPr sz="2040"/>
          </a:p>
          <a:p>
            <a:pPr lvl="0" marL="218598" indent="-218598" defTabSz="777240">
              <a:spcBef>
                <a:spcPts val="500"/>
              </a:spcBef>
              <a:defRPr sz="1800"/>
            </a:pPr>
            <a:r>
              <a:rPr sz="2040"/>
              <a:t>Our DNA just </a:t>
            </a:r>
            <a:r>
              <a:rPr sz="2040" u="sng"/>
              <a:t>1.6%</a:t>
            </a:r>
            <a:r>
              <a:rPr sz="2040"/>
              <a:t> diff from bonobo (‘pygmy chimp’). (2.3% from gorillas, 7.3% from monkeys).</a:t>
            </a:r>
            <a:endParaRPr sz="2040"/>
          </a:p>
          <a:p>
            <a:pPr lvl="1" marL="631507" indent="-242887" defTabSz="777240">
              <a:spcBef>
                <a:spcPts val="500"/>
              </a:spcBef>
              <a:defRPr sz="1800"/>
            </a:pPr>
            <a:r>
              <a:rPr sz="2040"/>
              <a:t>100k ya: hardly tell humans &amp; other 2 chimps (outside some tools &amp; fire) apart.</a:t>
            </a:r>
            <a:endParaRPr sz="2040"/>
          </a:p>
          <a:p>
            <a:pPr lvl="0" marL="218598" indent="-218598" defTabSz="777240">
              <a:spcBef>
                <a:spcPts val="500"/>
              </a:spcBef>
              <a:defRPr sz="1800"/>
            </a:pPr>
            <a:r>
              <a:rPr sz="2040"/>
              <a:t>Inherit from apes good eyes, thumbs, amygdala, ethnocentrism, &amp; territoriality.  </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 name="Shape 28"/>
          <p:cNvSpPr/>
          <p:nvPr>
            <p:ph type="title"/>
          </p:nvPr>
        </p:nvSpPr>
        <p:spPr>
          <a:xfrm>
            <a:off x="685800" y="-451331"/>
            <a:ext cx="7772400" cy="1600201"/>
          </a:xfrm>
          <a:prstGeom prst="rect">
            <a:avLst/>
          </a:prstGeom>
        </p:spPr>
        <p:txBody>
          <a:bodyPr/>
          <a:lstStyle/>
          <a:p>
            <a:pPr lvl="0">
              <a:defRPr i="0" sz="1800"/>
            </a:pPr>
            <a:r>
              <a:rPr i="1" sz="4400"/>
              <a:t>1. The Hominids</a:t>
            </a:r>
          </a:p>
        </p:txBody>
      </p:sp>
      <p:sp>
        <p:nvSpPr>
          <p:cNvPr id="29" name="Shape 29"/>
          <p:cNvSpPr/>
          <p:nvPr>
            <p:ph type="body" idx="1"/>
          </p:nvPr>
        </p:nvSpPr>
        <p:spPr>
          <a:xfrm>
            <a:off x="115664" y="631279"/>
            <a:ext cx="8912672" cy="6177478"/>
          </a:xfrm>
          <a:prstGeom prst="rect">
            <a:avLst/>
          </a:prstGeom>
        </p:spPr>
        <p:txBody>
          <a:bodyPr/>
          <a:lstStyle/>
          <a:p>
            <a:pPr lvl="0" marL="216027" indent="-216027" defTabSz="658368">
              <a:spcBef>
                <a:spcPts val="400"/>
              </a:spcBef>
              <a:defRPr sz="1800"/>
            </a:pPr>
            <a:r>
              <a:rPr sz="2016"/>
              <a:t>Little is known about the first </a:t>
            </a:r>
            <a:r>
              <a:rPr i="1" sz="2016"/>
              <a:t>hominids</a:t>
            </a:r>
            <a:r>
              <a:rPr sz="2016"/>
              <a:t>.</a:t>
            </a:r>
            <a:endParaRPr sz="2016"/>
          </a:p>
          <a:p>
            <a:pPr lvl="0" marL="216027" indent="-216027" defTabSz="658368">
              <a:spcBef>
                <a:spcPts val="400"/>
              </a:spcBef>
              <a:defRPr sz="1800"/>
            </a:pPr>
            <a:r>
              <a:rPr sz="2016"/>
              <a:t>Game changer was ‘Lucy’ (</a:t>
            </a:r>
            <a:r>
              <a:rPr i="1" sz="2016"/>
              <a:t>Australopithecus</a:t>
            </a:r>
            <a:r>
              <a:rPr sz="2016"/>
              <a:t>), 4mil ya.</a:t>
            </a:r>
            <a:endParaRPr sz="2016"/>
          </a:p>
          <a:p>
            <a:pPr lvl="1" marL="514350" indent="-185166" defTabSz="658368">
              <a:spcBef>
                <a:spcPts val="400"/>
              </a:spcBef>
              <a:defRPr sz="1800"/>
            </a:pPr>
            <a:r>
              <a:rPr sz="1728"/>
              <a:t>Brain 400-550cc.  Plus, did </a:t>
            </a:r>
            <a:r>
              <a:rPr sz="1728" u="sng"/>
              <a:t>not</a:t>
            </a:r>
            <a:r>
              <a:rPr sz="1728"/>
              <a:t> use hands to bear weight (walked upright, prob from E Africa shift from forest to arid grasslands)</a:t>
            </a:r>
            <a:endParaRPr sz="1728"/>
          </a:p>
          <a:p>
            <a:pPr lvl="0" marL="216027" indent="-216027" defTabSz="658368">
              <a:spcBef>
                <a:spcPts val="400"/>
              </a:spcBef>
              <a:defRPr sz="1800"/>
            </a:pPr>
            <a:r>
              <a:rPr i="1" sz="2016"/>
              <a:t>Australopithecus</a:t>
            </a:r>
            <a:r>
              <a:rPr sz="2016"/>
              <a:t> succeeded by </a:t>
            </a:r>
            <a:r>
              <a:rPr i="1" sz="2016"/>
              <a:t>Homo</a:t>
            </a:r>
            <a:r>
              <a:rPr sz="2016"/>
              <a:t> </a:t>
            </a:r>
            <a:r>
              <a:rPr i="1" sz="2016"/>
              <a:t>Habilis </a:t>
            </a:r>
            <a:r>
              <a:rPr sz="2016"/>
              <a:t>(2.3-1.4 mil ya).</a:t>
            </a:r>
            <a:endParaRPr sz="2016"/>
          </a:p>
          <a:p>
            <a:pPr lvl="1" marL="534924" indent="-205740" defTabSz="658368">
              <a:spcBef>
                <a:spcPts val="400"/>
              </a:spcBef>
              <a:defRPr sz="1800"/>
            </a:pPr>
            <a:r>
              <a:rPr sz="1728"/>
              <a:t>630cc brain, 1.5m tall, small teeth &amp; no claws—yet lived on (dangerous!) grasslands.</a:t>
            </a:r>
            <a:endParaRPr sz="1728"/>
          </a:p>
          <a:p>
            <a:pPr lvl="0" marL="216027" indent="-216027" defTabSz="658368">
              <a:spcBef>
                <a:spcPts val="400"/>
              </a:spcBef>
              <a:defRPr sz="1800"/>
            </a:pPr>
            <a:r>
              <a:rPr sz="2016"/>
              <a:t>Crude stone tools appear ~2.6mil ya (Lucy? </a:t>
            </a:r>
            <a:r>
              <a:rPr i="1" sz="2016"/>
              <a:t>Habilis</a:t>
            </a:r>
            <a:r>
              <a:rPr sz="2016"/>
              <a:t>?).</a:t>
            </a:r>
            <a:endParaRPr sz="2016"/>
          </a:p>
          <a:p>
            <a:pPr lvl="1" marL="514350" indent="-185166" defTabSz="658368">
              <a:spcBef>
                <a:spcPts val="400"/>
              </a:spcBef>
              <a:defRPr sz="1800"/>
            </a:pPr>
            <a:r>
              <a:rPr sz="1728"/>
              <a:t>Used tools to dig, scavenge, &amp; eventually, kill. </a:t>
            </a:r>
            <a:endParaRPr sz="1728"/>
          </a:p>
          <a:p>
            <a:pPr lvl="0" marL="185166" indent="-185166" defTabSz="658368">
              <a:spcBef>
                <a:spcPts val="400"/>
              </a:spcBef>
              <a:defRPr sz="1800"/>
            </a:pPr>
            <a:r>
              <a:rPr sz="1728"/>
              <a:t>Probably developed weapons for </a:t>
            </a:r>
            <a:r>
              <a:rPr sz="1728" u="sng"/>
              <a:t>defensive</a:t>
            </a:r>
            <a:r>
              <a:rPr sz="1728"/>
              <a:t> reasons (keep predators away).  </a:t>
            </a:r>
            <a:endParaRPr sz="1728"/>
          </a:p>
          <a:p>
            <a:pPr lvl="1" marL="514350" indent="-185166" defTabSz="658368">
              <a:spcBef>
                <a:spcPts val="400"/>
              </a:spcBef>
              <a:defRPr sz="1800"/>
            </a:pPr>
            <a:r>
              <a:rPr sz="1728"/>
              <a:t>Yet over time, cleverness &amp; free set of limbs = devise ever more deadly forms.</a:t>
            </a:r>
            <a:endParaRPr sz="1728"/>
          </a:p>
          <a:p>
            <a:pPr lvl="1" marL="514350" indent="-185166" defTabSz="658368">
              <a:spcBef>
                <a:spcPts val="400"/>
              </a:spcBef>
              <a:defRPr sz="1800"/>
            </a:pPr>
            <a:r>
              <a:rPr sz="1728"/>
              <a:t>Result: community range jumps from 10-30km2 to 1,000-3,000km2. Plus: mass extinctions of large animals (woolly rhino, giant deer, giant horse, etc).</a:t>
            </a:r>
            <a:endParaRPr sz="1728"/>
          </a:p>
          <a:p>
            <a:pPr lvl="0" marL="185166" indent="-185166" defTabSz="658368">
              <a:spcBef>
                <a:spcPts val="400"/>
              </a:spcBef>
              <a:defRPr sz="1800"/>
            </a:pPr>
            <a:r>
              <a:rPr i="1" sz="1728"/>
              <a:t>Homo Erectus </a:t>
            </a:r>
            <a:r>
              <a:rPr sz="1728"/>
              <a:t>emerges 1.7 mil ya (taller, 800cc brain).  Gone by 70,000 ya.</a:t>
            </a:r>
            <a:endParaRPr sz="1728"/>
          </a:p>
          <a:p>
            <a:pPr lvl="1" marL="534924" indent="-205740" defTabSz="658368">
              <a:spcBef>
                <a:spcPts val="400"/>
              </a:spcBef>
              <a:defRPr sz="1800"/>
            </a:pPr>
            <a:r>
              <a:rPr sz="1728"/>
              <a:t>Invented fire, two-edged blades, &amp; left Africa for Europe &amp; Asia at ~140 yds/yr.  </a:t>
            </a:r>
            <a:endParaRPr sz="1728"/>
          </a:p>
          <a:p>
            <a:pPr lvl="0" marL="185166" indent="-185166" defTabSz="658368">
              <a:spcBef>
                <a:spcPts val="400"/>
              </a:spcBef>
              <a:defRPr sz="1800"/>
            </a:pPr>
            <a:r>
              <a:rPr sz="1728"/>
              <a:t>Last came </a:t>
            </a:r>
            <a:r>
              <a:rPr i="1" sz="1728"/>
              <a:t>Homo Sapiens </a:t>
            </a:r>
            <a:r>
              <a:rPr sz="1728"/>
              <a:t>(~500k ya).  Two most famous are: </a:t>
            </a:r>
            <a:endParaRPr sz="1728"/>
          </a:p>
          <a:p>
            <a:pPr lvl="1" marL="514350" indent="-185166" defTabSz="658368">
              <a:spcBef>
                <a:spcPts val="400"/>
              </a:spcBef>
              <a:defRPr sz="1800"/>
            </a:pPr>
            <a:r>
              <a:rPr i="1" sz="1728"/>
              <a:t>Neanderthals</a:t>
            </a:r>
            <a:r>
              <a:rPr sz="1728"/>
              <a:t>: big, strong, cared for elderly, &amp; buried the dead. Lived on 8-ton mammoths.</a:t>
            </a:r>
            <a:endParaRPr sz="1728"/>
          </a:p>
          <a:p>
            <a:pPr lvl="1" marL="514350" indent="-185166" defTabSz="658368">
              <a:spcBef>
                <a:spcPts val="400"/>
              </a:spcBef>
              <a:defRPr sz="1800"/>
            </a:pPr>
            <a:r>
              <a:rPr i="1" sz="1728"/>
              <a:t>Sapiens Sapiens</a:t>
            </a:r>
            <a:r>
              <a:rPr sz="1728"/>
              <a:t>: not as strong, smaller brain (1350 vs 1520cc), but better tools (e.g. atlatl).</a:t>
            </a:r>
            <a:endParaRPr sz="1728"/>
          </a:p>
          <a:p>
            <a:pPr lvl="0" marL="216027" indent="-216027" defTabSz="658368">
              <a:spcBef>
                <a:spcPts val="400"/>
              </a:spcBef>
              <a:defRPr sz="1800"/>
            </a:pPr>
            <a:r>
              <a:rPr sz="2016"/>
              <a:t>65,000 ya = ‘behavioural modernity’ (&amp; Neanderthals soon gone; ~40k ya).</a:t>
            </a:r>
            <a:endParaRPr sz="2016"/>
          </a:p>
          <a:p>
            <a:pPr lvl="1" marL="534924" indent="-205740" defTabSz="658368">
              <a:spcBef>
                <a:spcPts val="400"/>
              </a:spcBef>
              <a:defRPr sz="1800"/>
            </a:pPr>
            <a:r>
              <a:rPr sz="1728"/>
              <a:t>Smart, agile, curious, artistic, cooperative, empathetic.  Spread </a:t>
            </a:r>
            <a:r>
              <a:rPr sz="1728" u="sng"/>
              <a:t>1mi</a:t>
            </a:r>
            <a:r>
              <a:rPr sz="1728"/>
              <a:t> /yr!</a:t>
            </a:r>
            <a:endParaRPr sz="1728"/>
          </a:p>
          <a:p>
            <a:pPr lvl="1" marL="487897" indent="-158713" defTabSz="658368">
              <a:spcBef>
                <a:spcPts val="400"/>
              </a:spcBef>
              <a:defRPr sz="1800"/>
            </a:pPr>
            <a:r>
              <a:rPr sz="1728"/>
              <a:t>Ice Age ends &amp; climate improves by ~12,500 BC.  Bands in ‘lucky latitudes’ grow to 40-50 pop, some even 100.</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 name="Shape 31"/>
          <p:cNvSpPr/>
          <p:nvPr>
            <p:ph type="title"/>
          </p:nvPr>
        </p:nvSpPr>
        <p:spPr>
          <a:xfrm>
            <a:off x="685800" y="-473526"/>
            <a:ext cx="7772400" cy="1600201"/>
          </a:xfrm>
          <a:prstGeom prst="rect">
            <a:avLst/>
          </a:prstGeom>
        </p:spPr>
        <p:txBody>
          <a:bodyPr/>
          <a:lstStyle/>
          <a:p>
            <a:pPr lvl="0">
              <a:defRPr i="0" sz="1800"/>
            </a:pPr>
            <a:r>
              <a:rPr i="1" sz="4400"/>
              <a:t>1. From Hunter to Warrior</a:t>
            </a:r>
          </a:p>
        </p:txBody>
      </p:sp>
      <p:sp>
        <p:nvSpPr>
          <p:cNvPr id="32" name="Shape 32"/>
          <p:cNvSpPr/>
          <p:nvPr>
            <p:ph type="body" idx="1"/>
          </p:nvPr>
        </p:nvSpPr>
        <p:spPr>
          <a:xfrm>
            <a:off x="101455" y="639581"/>
            <a:ext cx="8941090" cy="6159509"/>
          </a:xfrm>
          <a:prstGeom prst="rect">
            <a:avLst/>
          </a:prstGeom>
        </p:spPr>
        <p:txBody>
          <a:bodyPr/>
          <a:lstStyle/>
          <a:p>
            <a:pPr lvl="0" marL="149161" indent="-149161" defTabSz="530351">
              <a:spcBef>
                <a:spcPts val="300"/>
              </a:spcBef>
              <a:defRPr sz="1800"/>
            </a:pPr>
            <a:r>
              <a:rPr sz="1624"/>
              <a:t>Humans are no physical match for our largest prey.  So not only hunt with weapons, but also in </a:t>
            </a:r>
            <a:r>
              <a:rPr sz="1624" u="sng"/>
              <a:t>groups</a:t>
            </a:r>
            <a:r>
              <a:rPr sz="1624"/>
              <a:t>.</a:t>
            </a:r>
            <a:endParaRPr sz="1392"/>
          </a:p>
          <a:p>
            <a:pPr lvl="1" marL="414337" indent="-149161" defTabSz="530351">
              <a:spcBef>
                <a:spcPts val="300"/>
              </a:spcBef>
              <a:defRPr sz="1800"/>
            </a:pPr>
            <a:r>
              <a:rPr sz="1392"/>
              <a:t>Note: seems pretty easy switch to war.</a:t>
            </a:r>
            <a:endParaRPr sz="1392"/>
          </a:p>
          <a:p>
            <a:pPr lvl="0" marL="174021" indent="-174021" defTabSz="530351">
              <a:spcBef>
                <a:spcPts val="300"/>
              </a:spcBef>
              <a:defRPr sz="1800"/>
            </a:pPr>
            <a:r>
              <a:rPr sz="1624"/>
              <a:t>There ARE tempering factors in hunter-gatherer violence.</a:t>
            </a:r>
            <a:endParaRPr sz="1624"/>
          </a:p>
          <a:p>
            <a:pPr lvl="1" marL="430911" indent="-165734" defTabSz="530351">
              <a:spcBef>
                <a:spcPts val="300"/>
              </a:spcBef>
              <a:defRPr sz="1800"/>
            </a:pPr>
            <a:r>
              <a:rPr sz="1392"/>
              <a:t>World was relatively empty (societies &lt;1 person / km2), material goods ltd (no gold to steal), &amp; hunter-gathering is </a:t>
            </a:r>
            <a:r>
              <a:rPr sz="1392" u="sng"/>
              <a:t>hard</a:t>
            </a:r>
            <a:r>
              <a:rPr sz="1392"/>
              <a:t>.</a:t>
            </a:r>
            <a:endParaRPr sz="1392"/>
          </a:p>
          <a:p>
            <a:pPr lvl="1" marL="430911" indent="-165734" defTabSz="530351">
              <a:spcBef>
                <a:spcPts val="300"/>
              </a:spcBef>
              <a:defRPr sz="1800"/>
            </a:pPr>
            <a:r>
              <a:rPr sz="1392"/>
              <a:t>Like nature, develop rituals to establish prestige w/o killing.</a:t>
            </a:r>
            <a:endParaRPr sz="1392"/>
          </a:p>
          <a:p>
            <a:pPr lvl="1" marL="430911" indent="-165734" defTabSz="530351">
              <a:spcBef>
                <a:spcPts val="300"/>
              </a:spcBef>
              <a:defRPr sz="1800"/>
            </a:pPr>
            <a:r>
              <a:rPr sz="1392"/>
              <a:t>Lack of social stratification = need much more consensus.  </a:t>
            </a:r>
            <a:endParaRPr sz="1392"/>
          </a:p>
          <a:p>
            <a:pPr lvl="0" marL="174021" indent="-174021" defTabSz="530351">
              <a:spcBef>
                <a:spcPts val="300"/>
              </a:spcBef>
              <a:defRPr sz="1800"/>
            </a:pPr>
            <a:r>
              <a:rPr sz="1624"/>
              <a:t>Still, lots of reasons TO fight as well. </a:t>
            </a:r>
            <a:endParaRPr sz="1624"/>
          </a:p>
          <a:p>
            <a:pPr lvl="1" marL="414337" indent="-149161" defTabSz="530351">
              <a:spcBef>
                <a:spcPts val="300"/>
              </a:spcBef>
              <a:defRPr sz="1800"/>
            </a:pPr>
            <a:r>
              <a:rPr sz="1392"/>
              <a:t>1. Steal for your own ends (Kelly 2000 h/g sample: adultery = 18% of male-male violence).</a:t>
            </a:r>
            <a:endParaRPr sz="1392"/>
          </a:p>
          <a:p>
            <a:pPr lvl="1" marL="414337" indent="-149161" defTabSz="530351">
              <a:spcBef>
                <a:spcPts val="300"/>
              </a:spcBef>
              <a:defRPr sz="1800"/>
            </a:pPr>
            <a:r>
              <a:rPr sz="1392"/>
              <a:t>2. Weaken enemy, before they weaken you (surprise attacks almost universally effective).</a:t>
            </a:r>
            <a:endParaRPr sz="1392"/>
          </a:p>
          <a:p>
            <a:pPr lvl="1" marL="374764" indent="-109588" defTabSz="530351">
              <a:spcBef>
                <a:spcPts val="300"/>
              </a:spcBef>
              <a:defRPr sz="1800"/>
            </a:pPr>
            <a:r>
              <a:rPr sz="1392"/>
              <a:t>Result is </a:t>
            </a:r>
            <a:r>
              <a:rPr i="1" sz="1392"/>
              <a:t>tit-for-tat</a:t>
            </a:r>
            <a:r>
              <a:rPr sz="1392"/>
              <a:t> retaliation cycles (‘revenge’ is most common reason for war; necessary to keep enemies at bay).</a:t>
            </a:r>
            <a:endParaRPr sz="1392"/>
          </a:p>
          <a:p>
            <a:pPr lvl="0" marL="174021" indent="-174021" defTabSz="530351">
              <a:spcBef>
                <a:spcPts val="300"/>
              </a:spcBef>
              <a:defRPr sz="1800"/>
            </a:pPr>
            <a:r>
              <a:rPr sz="1624"/>
              <a:t>Some (eg Rousseau, Dyer, Haas): ‘prehistoric life was hard, thus peaceful’.  Evidence: no!</a:t>
            </a:r>
            <a:endParaRPr sz="1624"/>
          </a:p>
          <a:p>
            <a:pPr lvl="1" marL="430911" indent="-165734" defTabSz="530351">
              <a:spcBef>
                <a:spcPts val="300"/>
              </a:spcBef>
              <a:defRPr sz="1800"/>
            </a:pPr>
            <a:r>
              <a:rPr sz="1392"/>
              <a:t>50k ya: </a:t>
            </a:r>
            <a:r>
              <a:rPr sz="1392" u="sng"/>
              <a:t>Neanderthal</a:t>
            </a:r>
            <a:r>
              <a:rPr sz="1392"/>
              <a:t> w stab wound in chest.  Roper: of 169 </a:t>
            </a:r>
            <a:r>
              <a:rPr sz="1392" u="sng"/>
              <a:t>pre</a:t>
            </a:r>
            <a:r>
              <a:rPr sz="1392"/>
              <a:t>-</a:t>
            </a:r>
            <a:r>
              <a:rPr i="1" sz="1392"/>
              <a:t>Homo sapiens</a:t>
            </a:r>
            <a:r>
              <a:rPr sz="1392"/>
              <a:t>, 33% w like injuries.</a:t>
            </a:r>
            <a:endParaRPr sz="1392"/>
          </a:p>
          <a:p>
            <a:pPr lvl="1" marL="430911" indent="-165734" defTabSz="530351">
              <a:spcBef>
                <a:spcPts val="300"/>
              </a:spcBef>
              <a:defRPr sz="1800"/>
            </a:pPr>
            <a:r>
              <a:rPr sz="1392"/>
              <a:t>~20,000 BC: Cosquer cave in France: painting of human falling backward, struck w arrows.</a:t>
            </a:r>
            <a:endParaRPr sz="1392"/>
          </a:p>
          <a:p>
            <a:pPr lvl="1" marL="430911" indent="-165734" defTabSz="530351">
              <a:spcBef>
                <a:spcPts val="300"/>
              </a:spcBef>
              <a:defRPr sz="1800"/>
            </a:pPr>
            <a:r>
              <a:rPr sz="1392"/>
              <a:t>~11,000 BC: Site 117, Sudan: 59 men/women/kids riddled w arrow points &amp; other gruesome wounds.</a:t>
            </a:r>
            <a:endParaRPr sz="1392"/>
          </a:p>
          <a:p>
            <a:pPr lvl="1" marL="430911" indent="-165734" defTabSz="530351">
              <a:spcBef>
                <a:spcPts val="300"/>
              </a:spcBef>
              <a:defRPr sz="1800"/>
            </a:pPr>
            <a:r>
              <a:rPr sz="1392"/>
              <a:t>~10,000 BC: Montfort in France: quartzite blade found in human spine.</a:t>
            </a:r>
            <a:endParaRPr sz="1392"/>
          </a:p>
          <a:p>
            <a:pPr lvl="0" marL="193357" indent="-193357" defTabSz="530351">
              <a:spcBef>
                <a:spcPts val="300"/>
              </a:spcBef>
              <a:defRPr sz="1800"/>
            </a:pPr>
            <a:r>
              <a:rPr sz="1624"/>
              <a:t>Modern</a:t>
            </a:r>
            <a:r>
              <a:rPr sz="1392"/>
              <a:t> </a:t>
            </a:r>
            <a:r>
              <a:rPr sz="1624"/>
              <a:t>hunter-gathers show similarly violent propensities.  </a:t>
            </a:r>
            <a:endParaRPr sz="1624"/>
          </a:p>
          <a:p>
            <a:pPr lvl="1" marL="430911" indent="-165734" defTabSz="530351">
              <a:spcBef>
                <a:spcPts val="300"/>
              </a:spcBef>
              <a:defRPr sz="1800"/>
            </a:pPr>
            <a:r>
              <a:rPr sz="1392"/>
              <a:t>Kimber: 5-7% of Aborigines in (rel empty) Australia died from violence.</a:t>
            </a:r>
            <a:endParaRPr sz="1392"/>
          </a:p>
          <a:p>
            <a:pPr lvl="1" marL="430911" indent="-165734" defTabSz="530351">
              <a:spcBef>
                <a:spcPts val="300"/>
              </a:spcBef>
              <a:defRPr sz="1800"/>
            </a:pPr>
            <a:r>
              <a:rPr sz="1392"/>
              <a:t>Meggitt: 35% of Mae Enga males died from violence (vs 14.5% of old age).</a:t>
            </a:r>
            <a:endParaRPr sz="1392"/>
          </a:p>
          <a:p>
            <a:pPr lvl="1" marL="430911" indent="-165734" defTabSz="530351">
              <a:spcBef>
                <a:spcPts val="300"/>
              </a:spcBef>
              <a:defRPr sz="1800"/>
            </a:pPr>
            <a:r>
              <a:rPr sz="1392"/>
              <a:t>Chacon: Inuit driven further N by Cree via 18 raiding campaigns 1707-1793 (HBC data).</a:t>
            </a:r>
            <a:endParaRPr sz="1392"/>
          </a:p>
          <a:p>
            <a:pPr lvl="1" marL="430911" indent="-165734" defTabSz="530351">
              <a:spcBef>
                <a:spcPts val="300"/>
              </a:spcBef>
              <a:defRPr sz="1800"/>
            </a:pPr>
            <a:r>
              <a:rPr sz="1392"/>
              <a:t>Mendoza: Pacific Northwest: 21% skeleton violence rates 3500-1500 BC, 45% 500 AD - ~1774.</a:t>
            </a:r>
            <a:endParaRPr sz="1392"/>
          </a:p>
          <a:p>
            <a:pPr lvl="0" marL="174021" indent="-174021" defTabSz="530351">
              <a:spcBef>
                <a:spcPts val="300"/>
              </a:spcBef>
              <a:defRPr sz="1800"/>
            </a:pPr>
            <a:r>
              <a:rPr sz="1624"/>
              <a:t>Lack res for sustained battles, thus typical strategy is </a:t>
            </a:r>
            <a:r>
              <a:rPr sz="1624" u="sng"/>
              <a:t>steady</a:t>
            </a:r>
            <a:r>
              <a:rPr sz="1624"/>
              <a:t> drain thru raids.</a:t>
            </a:r>
            <a:endParaRPr sz="1624"/>
          </a:p>
          <a:p>
            <a:pPr lvl="1" marL="430911" indent="-165734" defTabSz="530351">
              <a:spcBef>
                <a:spcPts val="300"/>
              </a:spcBef>
              <a:defRPr sz="1800"/>
            </a:pPr>
            <a:r>
              <a:rPr sz="1392"/>
              <a:t>Drucker: Nootka wars would drive pop from several 100 to 40—or even none at all.</a:t>
            </a:r>
            <a:endParaRPr sz="1392"/>
          </a:p>
          <a:p>
            <a:pPr lvl="1" marL="430911" indent="-165734" defTabSz="530351">
              <a:spcBef>
                <a:spcPts val="300"/>
              </a:spcBef>
              <a:defRPr sz="1800"/>
            </a:pPr>
            <a:r>
              <a:rPr sz="1392"/>
              <a:t>Keeley: “Primitive warfare is simply total war conducted with very limited means.</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 name="Shape 34"/>
          <p:cNvSpPr/>
          <p:nvPr>
            <p:ph type="title"/>
          </p:nvPr>
        </p:nvSpPr>
        <p:spPr>
          <a:xfrm>
            <a:off x="685800" y="-418040"/>
            <a:ext cx="7772400" cy="1600201"/>
          </a:xfrm>
          <a:prstGeom prst="rect">
            <a:avLst/>
          </a:prstGeom>
        </p:spPr>
        <p:txBody>
          <a:bodyPr/>
          <a:lstStyle/>
          <a:p>
            <a:pPr lvl="0">
              <a:defRPr i="0" sz="1800"/>
            </a:pPr>
            <a:r>
              <a:rPr i="1" sz="4400"/>
              <a:t>2. The First Farmers</a:t>
            </a:r>
          </a:p>
        </p:txBody>
      </p:sp>
      <p:sp>
        <p:nvSpPr>
          <p:cNvPr id="35" name="Shape 35"/>
          <p:cNvSpPr/>
          <p:nvPr>
            <p:ph type="body" idx="1"/>
          </p:nvPr>
        </p:nvSpPr>
        <p:spPr>
          <a:xfrm>
            <a:off x="207715" y="690145"/>
            <a:ext cx="8728570" cy="6215806"/>
          </a:xfrm>
          <a:prstGeom prst="rect">
            <a:avLst/>
          </a:prstGeom>
        </p:spPr>
        <p:txBody>
          <a:bodyPr/>
          <a:lstStyle/>
          <a:p>
            <a:pPr lvl="0" marL="212597" indent="-212597" defTabSz="566927">
              <a:lnSpc>
                <a:spcPct val="100000"/>
              </a:lnSpc>
              <a:spcBef>
                <a:spcPts val="400"/>
              </a:spcBef>
              <a:defRPr sz="1800"/>
            </a:pPr>
            <a:r>
              <a:rPr sz="1736"/>
              <a:t>Hunter-gatherers limited by productivity of their surroundings. Worse: climactic instability.</a:t>
            </a:r>
            <a:endParaRPr sz="1736"/>
          </a:p>
          <a:p>
            <a:pPr lvl="0" marL="186023" indent="-186023" defTabSz="566927">
              <a:lnSpc>
                <a:spcPct val="100000"/>
              </a:lnSpc>
              <a:spcBef>
                <a:spcPts val="400"/>
              </a:spcBef>
              <a:defRPr sz="1800"/>
            </a:pPr>
            <a:r>
              <a:rPr sz="1736"/>
              <a:t>By ~10,000 BC, </a:t>
            </a:r>
            <a:r>
              <a:rPr i="1" sz="1736"/>
              <a:t>Natufians</a:t>
            </a:r>
            <a:r>
              <a:rPr sz="1736"/>
              <a:t> working to domesticate wheat &amp; barley to ‘smooth’ consumption.</a:t>
            </a:r>
            <a:endParaRPr sz="1736"/>
          </a:p>
          <a:p>
            <a:pPr lvl="0" marL="212597" indent="-212597" defTabSz="566927">
              <a:lnSpc>
                <a:spcPct val="100000"/>
              </a:lnSpc>
              <a:spcBef>
                <a:spcPts val="400"/>
              </a:spcBef>
              <a:defRPr sz="1800"/>
            </a:pPr>
            <a:r>
              <a:rPr sz="1736"/>
              <a:t>Prob w early ag: crops not as nutritious as large game herds. Also fail frequently. </a:t>
            </a:r>
            <a:endParaRPr sz="1736"/>
          </a:p>
          <a:p>
            <a:pPr lvl="0" marL="212597" indent="-212597" defTabSz="566927">
              <a:lnSpc>
                <a:spcPct val="100000"/>
              </a:lnSpc>
              <a:spcBef>
                <a:spcPts val="400"/>
              </a:spcBef>
              <a:defRPr sz="1800"/>
            </a:pPr>
            <a:r>
              <a:rPr sz="1736"/>
              <a:t>Over time, non-ag societies fall further &amp; further behind—can’t match sheer mass of people.</a:t>
            </a:r>
            <a:endParaRPr sz="1736"/>
          </a:p>
          <a:p>
            <a:pPr lvl="0" marL="212597" indent="-212597" defTabSz="566927">
              <a:lnSpc>
                <a:spcPct val="100000"/>
              </a:lnSpc>
              <a:spcBef>
                <a:spcPts val="400"/>
              </a:spcBef>
              <a:defRPr sz="1800"/>
            </a:pPr>
            <a:r>
              <a:rPr sz="1736"/>
              <a:t>7,500 BC: 1st villages (200-400 pop).  6,000 BC: settled life normal in the ‘Fertile Crescent’.  Spreads to Rhine &amp; Danube valleys by 4,000 BC.</a:t>
            </a:r>
            <a:endParaRPr sz="1736"/>
          </a:p>
          <a:p>
            <a:pPr lvl="0" marL="212597" indent="-212597" defTabSz="566927">
              <a:lnSpc>
                <a:spcPct val="100000"/>
              </a:lnSpc>
              <a:spcBef>
                <a:spcPts val="400"/>
              </a:spcBef>
              <a:defRPr sz="1800"/>
            </a:pPr>
            <a:r>
              <a:rPr sz="1736"/>
              <a:t>32 key grasses in SW Asia &amp; Med basin; 6 in E Asia; 5 in Cent Amer; W Europe 1.</a:t>
            </a:r>
            <a:endParaRPr sz="1736"/>
          </a:p>
          <a:p>
            <a:pPr lvl="0" marL="212597" indent="-212597" defTabSz="566927">
              <a:lnSpc>
                <a:spcPct val="100000"/>
              </a:lnSpc>
              <a:spcBef>
                <a:spcPts val="400"/>
              </a:spcBef>
              <a:defRPr sz="1800"/>
            </a:pPr>
            <a:r>
              <a:rPr sz="1736"/>
              <a:t>Still, ag </a:t>
            </a:r>
            <a:r>
              <a:rPr sz="1736" u="sng"/>
              <a:t>indp</a:t>
            </a:r>
            <a:r>
              <a:rPr sz="1736"/>
              <a:t> invented 6 more times over next 7,000 yrs. </a:t>
            </a:r>
            <a:endParaRPr sz="1736"/>
          </a:p>
          <a:p>
            <a:pPr lvl="0" marL="212597" indent="-212597" defTabSz="566927">
              <a:lnSpc>
                <a:spcPct val="100000"/>
              </a:lnSpc>
              <a:spcBef>
                <a:spcPts val="400"/>
              </a:spcBef>
              <a:defRPr sz="1800"/>
            </a:pPr>
            <a:r>
              <a:rPr sz="1736"/>
              <a:t>Settlements (~50 pop; eg Abu Hureya, ~11,500 BC) </a:t>
            </a:r>
            <a:r>
              <a:rPr sz="1736" u="sng"/>
              <a:t>predate</a:t>
            </a:r>
            <a:r>
              <a:rPr sz="1736"/>
              <a:t> ag rev.</a:t>
            </a:r>
            <a:endParaRPr sz="1736"/>
          </a:p>
          <a:p>
            <a:pPr lvl="0" marL="212597" indent="-212597" defTabSz="566927">
              <a:lnSpc>
                <a:spcPct val="100000"/>
              </a:lnSpc>
              <a:spcBef>
                <a:spcPts val="400"/>
              </a:spcBef>
              <a:defRPr sz="1800"/>
            </a:pPr>
            <a:r>
              <a:rPr sz="1736"/>
              <a:t>Yet only w </a:t>
            </a:r>
            <a:r>
              <a:rPr sz="1736" u="sng"/>
              <a:t>farming</a:t>
            </a:r>
            <a:r>
              <a:rPr sz="1736"/>
              <a:t> (productive enough by 7,500 BC) could they grow to town (100s), then city size (1000s).</a:t>
            </a:r>
            <a:endParaRPr sz="1736"/>
          </a:p>
          <a:p>
            <a:pPr lvl="0" marL="212597" indent="-212597" defTabSz="566927">
              <a:lnSpc>
                <a:spcPct val="100000"/>
              </a:lnSpc>
              <a:spcBef>
                <a:spcPts val="400"/>
              </a:spcBef>
              <a:defRPr sz="1800"/>
            </a:pPr>
            <a:r>
              <a:rPr sz="1736"/>
              <a:t>Cities usually built to </a:t>
            </a:r>
            <a:r>
              <a:rPr sz="1736" u="sng"/>
              <a:t>defend</a:t>
            </a:r>
            <a:r>
              <a:rPr sz="1736"/>
              <a:t> some strategic resource.  Houses ~100 ft</a:t>
            </a:r>
            <a:r>
              <a:rPr baseline="31999" sz="1736"/>
              <a:t>2</a:t>
            </a:r>
            <a:r>
              <a:rPr sz="1736"/>
              <a:t>, for extended family.</a:t>
            </a:r>
            <a:endParaRPr sz="1736"/>
          </a:p>
          <a:p>
            <a:pPr lvl="0" marL="212597" indent="-212597" defTabSz="566927">
              <a:lnSpc>
                <a:spcPct val="100000"/>
              </a:lnSpc>
              <a:spcBef>
                <a:spcPts val="400"/>
              </a:spcBef>
              <a:defRPr sz="1800"/>
            </a:pPr>
            <a:r>
              <a:rPr sz="1736"/>
              <a:t>Grain stores are tempting (for neighbours, &amp; </a:t>
            </a:r>
            <a:r>
              <a:rPr sz="1736" u="sng"/>
              <a:t>espec</a:t>
            </a:r>
            <a:r>
              <a:rPr sz="1736"/>
              <a:t> unsettled raiders on marginal land periphery).</a:t>
            </a:r>
            <a:endParaRPr sz="1736"/>
          </a:p>
          <a:p>
            <a:pPr lvl="0" marL="212597" indent="-212597" defTabSz="566927">
              <a:lnSpc>
                <a:spcPct val="100000"/>
              </a:lnSpc>
              <a:spcBef>
                <a:spcPts val="400"/>
              </a:spcBef>
              <a:defRPr sz="1800"/>
            </a:pPr>
            <a:r>
              <a:rPr sz="1736"/>
              <a:t>One person building a wall is hard.  One </a:t>
            </a:r>
            <a:r>
              <a:rPr i="1" sz="1736"/>
              <a:t>thousand</a:t>
            </a:r>
            <a:r>
              <a:rPr sz="1736"/>
              <a:t> building a wall is significantly easier.  Shared defence thus efficient.</a:t>
            </a:r>
            <a:endParaRPr sz="1736"/>
          </a:p>
          <a:p>
            <a:pPr lvl="0" marL="212597" indent="-212597" defTabSz="566927">
              <a:lnSpc>
                <a:spcPct val="100000"/>
              </a:lnSpc>
              <a:spcBef>
                <a:spcPts val="400"/>
              </a:spcBef>
              <a:defRPr sz="1800"/>
            </a:pPr>
            <a:r>
              <a:rPr sz="1736"/>
              <a:t>As populations rose, so did complexity of social life: too many people for one big ‘family’ (Dunbar: 150 = limit), so created </a:t>
            </a:r>
            <a:r>
              <a:rPr i="1" sz="1736"/>
              <a:t>kingship</a:t>
            </a:r>
            <a:r>
              <a:rPr sz="1736"/>
              <a:t>.</a:t>
            </a:r>
            <a:endParaRPr sz="1736"/>
          </a:p>
          <a:p>
            <a:pPr lvl="0" marL="212597" indent="-212597" defTabSz="566927">
              <a:lnSpc>
                <a:spcPct val="100000"/>
              </a:lnSpc>
              <a:spcBef>
                <a:spcPts val="400"/>
              </a:spcBef>
              <a:defRPr sz="1800"/>
            </a:pPr>
            <a:r>
              <a:rPr sz="1736"/>
              <a:t>Cities w &gt; 1,000 pop = public buildings &amp; serious </a:t>
            </a:r>
            <a:r>
              <a:rPr sz="1736" u="sng"/>
              <a:t>specializxn</a:t>
            </a:r>
            <a:r>
              <a:rPr sz="1736"/>
              <a:t> = tech explodes. Instxns, too, take off (Childe: ‘soldiers, scribes, &amp; state officials’).</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 name="Shape 37"/>
          <p:cNvSpPr/>
          <p:nvPr>
            <p:ph type="title"/>
          </p:nvPr>
        </p:nvSpPr>
        <p:spPr>
          <a:prstGeom prst="rect">
            <a:avLst/>
          </a:prstGeom>
        </p:spPr>
        <p:txBody>
          <a:bodyPr/>
          <a:lstStyle/>
          <a:p>
            <a:pPr lvl="0">
              <a:defRPr i="0" sz="1800"/>
            </a:pPr>
            <a:r>
              <a:rPr i="1" sz="4400"/>
              <a:t>2. First Kingdoms &amp; Empires</a:t>
            </a:r>
          </a:p>
        </p:txBody>
      </p:sp>
      <p:sp>
        <p:nvSpPr>
          <p:cNvPr id="38" name="Shape 38"/>
          <p:cNvSpPr/>
          <p:nvPr>
            <p:ph type="body" idx="1"/>
          </p:nvPr>
        </p:nvSpPr>
        <p:spPr>
          <a:xfrm>
            <a:off x="157560" y="772159"/>
            <a:ext cx="8828880" cy="6182072"/>
          </a:xfrm>
          <a:prstGeom prst="rect">
            <a:avLst/>
          </a:prstGeom>
        </p:spPr>
        <p:txBody>
          <a:bodyPr/>
          <a:lstStyle/>
          <a:p>
            <a:pPr lvl="0" marL="195452" indent="-195452" defTabSz="521208">
              <a:lnSpc>
                <a:spcPct val="100000"/>
              </a:lnSpc>
              <a:spcBef>
                <a:spcPts val="400"/>
              </a:spcBef>
              <a:defRPr sz="1800"/>
            </a:pPr>
            <a:r>
              <a:rPr sz="1596"/>
              <a:t>4000 BC: proto-urban </a:t>
            </a:r>
            <a:r>
              <a:rPr i="1" sz="1596"/>
              <a:t>societies</a:t>
            </a:r>
            <a:r>
              <a:rPr sz="1596"/>
              <a:t> emerge in Mesopotamia.  Dozen by 2750 BC. </a:t>
            </a:r>
            <a:r>
              <a:rPr i="1" sz="1596"/>
              <a:t>Uruk</a:t>
            </a:r>
            <a:r>
              <a:rPr sz="1596"/>
              <a:t> most famous. Umma</a:t>
            </a:r>
            <a:r>
              <a:rPr sz="1596"/>
              <a:t>: disputed 28mi irrigated band w Lagash for &gt;150yrs—incl 1st </a:t>
            </a:r>
            <a:r>
              <a:rPr sz="1596" u="sng"/>
              <a:t>recorded</a:t>
            </a:r>
            <a:r>
              <a:rPr sz="1596"/>
              <a:t> war (in </a:t>
            </a:r>
            <a:r>
              <a:rPr i="1" sz="1596"/>
              <a:t>Stele of Vultures</a:t>
            </a:r>
            <a:r>
              <a:rPr sz="1596"/>
              <a:t>).</a:t>
            </a:r>
            <a:endParaRPr sz="1596"/>
          </a:p>
          <a:p>
            <a:pPr lvl="0" marL="195452" indent="-195452" defTabSz="521208">
              <a:lnSpc>
                <a:spcPct val="100000"/>
              </a:lnSpc>
              <a:spcBef>
                <a:spcPts val="400"/>
              </a:spcBef>
              <a:defRPr sz="1800"/>
            </a:pPr>
            <a:r>
              <a:rPr sz="1596"/>
              <a:t>2,000 yrs of steady Sumerian conflict = constant improvement in technology &amp; tactics (innovate or be crushed).</a:t>
            </a:r>
            <a:endParaRPr sz="1596"/>
          </a:p>
          <a:p>
            <a:pPr lvl="0" marL="195452" indent="-195452" defTabSz="521208">
              <a:lnSpc>
                <a:spcPct val="100000"/>
              </a:lnSpc>
              <a:spcBef>
                <a:spcPts val="400"/>
              </a:spcBef>
              <a:defRPr sz="1800"/>
            </a:pPr>
            <a:r>
              <a:rPr sz="1596"/>
              <a:t>~3000 BC: king Narmer unifies Upper &amp; Lower Egypt. ‘Pyramid Age’ soon after, tallest structure for 4,000 yrs.</a:t>
            </a:r>
            <a:endParaRPr sz="1596"/>
          </a:p>
          <a:p>
            <a:pPr lvl="0" marL="195452" indent="-195452" defTabSz="521208">
              <a:lnSpc>
                <a:spcPct val="100000"/>
              </a:lnSpc>
              <a:spcBef>
                <a:spcPts val="400"/>
              </a:spcBef>
              <a:defRPr sz="1800"/>
            </a:pPr>
            <a:r>
              <a:rPr sz="1596"/>
              <a:t>Sargon of </a:t>
            </a:r>
            <a:r>
              <a:rPr i="1" sz="1596"/>
              <a:t>Akkad </a:t>
            </a:r>
            <a:r>
              <a:rPr sz="1596"/>
              <a:t>(~2300 BC) leverages bronze weapons + hvy inf/archer coordination into 1st true </a:t>
            </a:r>
            <a:r>
              <a:rPr sz="1596" u="sng"/>
              <a:t>empire</a:t>
            </a:r>
            <a:r>
              <a:rPr sz="1596"/>
              <a:t>.</a:t>
            </a:r>
            <a:endParaRPr sz="1596"/>
          </a:p>
          <a:p>
            <a:pPr lvl="0" marL="195452" indent="-195452" defTabSz="521208">
              <a:lnSpc>
                <a:spcPct val="100000"/>
              </a:lnSpc>
              <a:spcBef>
                <a:spcPts val="400"/>
              </a:spcBef>
              <a:defRPr sz="1800"/>
            </a:pPr>
            <a:r>
              <a:rPr sz="1596"/>
              <a:t>Akkad was capital of world’s 1st great transnational empire, but now lost to ravages of time.</a:t>
            </a:r>
            <a:endParaRPr sz="1596"/>
          </a:p>
          <a:p>
            <a:pPr lvl="0" marL="195452" indent="-195452" defTabSz="521208">
              <a:lnSpc>
                <a:spcPct val="100000"/>
              </a:lnSpc>
              <a:spcBef>
                <a:spcPts val="400"/>
              </a:spcBef>
              <a:defRPr sz="1800"/>
            </a:pPr>
            <a:r>
              <a:rPr sz="1596"/>
              <a:t>Egyptians take composite bow &amp; mount on chariot ~1500 BC. Copied by others. Serves as main battlefield weapon for 100s of years.</a:t>
            </a:r>
            <a:endParaRPr sz="1596"/>
          </a:p>
          <a:p>
            <a:pPr lvl="0" marL="195452" indent="-195452" defTabSz="521208">
              <a:lnSpc>
                <a:spcPct val="100000"/>
              </a:lnSpc>
              <a:spcBef>
                <a:spcPts val="400"/>
              </a:spcBef>
              <a:defRPr sz="1800"/>
            </a:pPr>
            <a:r>
              <a:rPr sz="1368"/>
              <a:t>The first battle: Palestine &amp; Syria revolt vs young Thutmosis III of Egypt at </a:t>
            </a:r>
            <a:r>
              <a:rPr i="1" sz="1368"/>
              <a:t>Megiddo</a:t>
            </a:r>
            <a:r>
              <a:rPr sz="1368"/>
              <a:t> (1469 BC).  </a:t>
            </a:r>
            <a:endParaRPr sz="1368"/>
          </a:p>
          <a:p>
            <a:pPr lvl="0" marL="195452" indent="-195452" defTabSz="521208">
              <a:lnSpc>
                <a:spcPct val="100000"/>
              </a:lnSpc>
              <a:spcBef>
                <a:spcPts val="400"/>
              </a:spcBef>
              <a:defRPr sz="1800"/>
            </a:pPr>
            <a:r>
              <a:rPr sz="1596"/>
              <a:t>Egyptians &amp; Hittites both </a:t>
            </a:r>
            <a:r>
              <a:rPr i="1" sz="1596"/>
              <a:t>superpowers</a:t>
            </a:r>
            <a:r>
              <a:rPr sz="1596"/>
              <a:t>.  Settle claims at </a:t>
            </a:r>
            <a:r>
              <a:rPr i="1" sz="1596"/>
              <a:t>Kadesh </a:t>
            </a:r>
            <a:r>
              <a:rPr sz="1596"/>
              <a:t>(1275 BC). Peace treaty is earliest recorded </a:t>
            </a:r>
            <a:r>
              <a:rPr sz="1596" u="sng"/>
              <a:t>intl</a:t>
            </a:r>
            <a:r>
              <a:rPr sz="1596"/>
              <a:t> agreement.</a:t>
            </a:r>
            <a:endParaRPr sz="1596"/>
          </a:p>
          <a:p>
            <a:pPr lvl="0" marL="195452" indent="-195452" defTabSz="521208">
              <a:lnSpc>
                <a:spcPct val="100000"/>
              </a:lnSpc>
              <a:spcBef>
                <a:spcPts val="300"/>
              </a:spcBef>
              <a:defRPr sz="1800"/>
            </a:pPr>
            <a:r>
              <a:rPr i="1" sz="1596"/>
              <a:t>Assyria</a:t>
            </a:r>
            <a:r>
              <a:rPr sz="1596"/>
              <a:t> (Tiglath-Pileser): 1st all-pro </a:t>
            </a:r>
            <a:r>
              <a:rPr sz="1596" u="sng"/>
              <a:t>army</a:t>
            </a:r>
            <a:r>
              <a:rPr sz="1596"/>
              <a:t> (700 BC). Standing army of 150k-200k! Operate 300mi from home.</a:t>
            </a:r>
            <a:endParaRPr sz="1596"/>
          </a:p>
          <a:p>
            <a:pPr lvl="1" marL="400213" indent="-139609" defTabSz="521208">
              <a:lnSpc>
                <a:spcPct val="100000"/>
              </a:lnSpc>
              <a:spcBef>
                <a:spcPts val="300"/>
              </a:spcBef>
              <a:defRPr sz="1800"/>
            </a:pPr>
            <a:r>
              <a:rPr sz="1368"/>
              <a:t>Military paid for by plunder (war was self-sustaining). Not unusual to kill every man, woman, and child in a city that resisted. Yet Babylonians &amp; Medes (N Iran) ally vs Assyria &amp; destroy capital at Nineveh in 612 BC.</a:t>
            </a:r>
            <a:endParaRPr sz="1368"/>
          </a:p>
          <a:p>
            <a:pPr lvl="0" marL="195452" indent="-195452" defTabSz="521208">
              <a:spcBef>
                <a:spcPts val="300"/>
              </a:spcBef>
              <a:defRPr sz="1800"/>
            </a:pPr>
            <a:r>
              <a:rPr sz="1596"/>
              <a:t>Dugouts from at least 50k ya.  Sail-&amp;-oar-powered boats since 6,000 BC, though just military merchantmen.  </a:t>
            </a:r>
            <a:endParaRPr sz="1596"/>
          </a:p>
          <a:p>
            <a:pPr lvl="0" marL="195452" indent="-195452" defTabSz="521208">
              <a:spcBef>
                <a:spcPts val="300"/>
              </a:spcBef>
              <a:defRPr sz="1800"/>
            </a:pPr>
            <a:r>
              <a:rPr sz="1596"/>
              <a:t>Phoenicians develop 1st </a:t>
            </a:r>
            <a:r>
              <a:rPr sz="1596" u="sng"/>
              <a:t>warships</a:t>
            </a:r>
            <a:r>
              <a:rPr sz="1596"/>
              <a:t> (~700 BC). Long, narrow, fast.</a:t>
            </a:r>
            <a:endParaRPr sz="1596"/>
          </a:p>
          <a:p>
            <a:pPr lvl="0" marL="162877" indent="-162877" defTabSz="521208">
              <a:spcBef>
                <a:spcPts val="300"/>
              </a:spcBef>
              <a:defRPr sz="1800"/>
            </a:pPr>
            <a:r>
              <a:rPr sz="1596"/>
              <a:t>Model reaches peak w 5thC BC Athenian trireme. </a:t>
            </a:r>
            <a:endParaRPr sz="1596"/>
          </a:p>
          <a:p>
            <a:pPr lvl="1" marL="400213" indent="-139609" defTabSz="521208">
              <a:spcBef>
                <a:spcPts val="300"/>
              </a:spcBef>
              <a:defRPr sz="1800"/>
            </a:pPr>
            <a:r>
              <a:rPr sz="1368"/>
              <a:t>75-150 oarsmen + troop for </a:t>
            </a:r>
            <a:r>
              <a:rPr i="1" sz="1368"/>
              <a:t>boarding</a:t>
            </a:r>
            <a:r>
              <a:rPr sz="1368"/>
              <a:t>; also 10ft metal beak for </a:t>
            </a:r>
            <a:r>
              <a:rPr i="1" sz="1368"/>
              <a:t>ramming</a:t>
            </a:r>
            <a:r>
              <a:rPr sz="1368"/>
              <a:t>. Seaworthiness, comfort, cargo capacity, and range sacrificed to achieve raw speed, power, &amp; maneuverability.</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 name="Shape 40"/>
          <p:cNvSpPr/>
          <p:nvPr>
            <p:ph type="title"/>
          </p:nvPr>
        </p:nvSpPr>
        <p:spPr>
          <a:xfrm>
            <a:off x="685800" y="-440234"/>
            <a:ext cx="7772400" cy="1600201"/>
          </a:xfrm>
          <a:prstGeom prst="rect">
            <a:avLst/>
          </a:prstGeom>
        </p:spPr>
        <p:txBody>
          <a:bodyPr/>
          <a:lstStyle/>
          <a:p>
            <a:pPr lvl="0">
              <a:defRPr i="0" sz="1800"/>
            </a:pPr>
            <a:r>
              <a:rPr i="1" sz="4400"/>
              <a:t>2. The Behemoths</a:t>
            </a:r>
          </a:p>
        </p:txBody>
      </p:sp>
      <p:sp>
        <p:nvSpPr>
          <p:cNvPr id="41" name="Shape 41"/>
          <p:cNvSpPr/>
          <p:nvPr>
            <p:ph type="body" idx="1"/>
          </p:nvPr>
        </p:nvSpPr>
        <p:spPr>
          <a:xfrm>
            <a:off x="119415" y="668428"/>
            <a:ext cx="8905170" cy="6220140"/>
          </a:xfrm>
          <a:prstGeom prst="rect">
            <a:avLst/>
          </a:prstGeom>
        </p:spPr>
        <p:txBody>
          <a:bodyPr/>
          <a:lstStyle/>
          <a:p>
            <a:pPr lvl="0" marL="185165" indent="-185165" defTabSz="493776">
              <a:lnSpc>
                <a:spcPct val="100000"/>
              </a:lnSpc>
              <a:spcBef>
                <a:spcPts val="400"/>
              </a:spcBef>
              <a:defRPr sz="1800"/>
            </a:pPr>
            <a:r>
              <a:rPr sz="1512"/>
              <a:t>Cyrus (d 538 BC) defeats Medians in 550 BC &amp; soon takes rest of Iran. Defeats Babylon (&amp; frees Jews) as empire spills into Asia Minor. Archers &amp; spearmen at forefront.</a:t>
            </a:r>
            <a:endParaRPr sz="1512"/>
          </a:p>
          <a:p>
            <a:pPr lvl="0" marL="185165" indent="-185165" defTabSz="493776">
              <a:lnSpc>
                <a:spcPct val="100000"/>
              </a:lnSpc>
              <a:spcBef>
                <a:spcPts val="400"/>
              </a:spcBef>
              <a:defRPr sz="1800"/>
            </a:pPr>
            <a:r>
              <a:rPr sz="1512"/>
              <a:t>8th C BC </a:t>
            </a:r>
            <a:r>
              <a:rPr i="1" sz="1512"/>
              <a:t>polis</a:t>
            </a:r>
            <a:r>
              <a:rPr sz="1512"/>
              <a:t> city-state of equal property owners emerge. Is a pol revolution. Caveat: 1/3 of S Greece’s pop were slaves. Mirrored by military</a:t>
            </a:r>
            <a:r>
              <a:rPr i="1" sz="1512"/>
              <a:t> </a:t>
            </a:r>
            <a:r>
              <a:rPr sz="1512"/>
              <a:t>equality of the </a:t>
            </a:r>
            <a:r>
              <a:rPr i="1" sz="1512"/>
              <a:t>phalanx</a:t>
            </a:r>
            <a:r>
              <a:rPr sz="1512"/>
              <a:t>. VDH: were militiamen, family farmers, and voters all in one. Is history’s 1st army of equals.</a:t>
            </a:r>
            <a:endParaRPr sz="1512"/>
          </a:p>
          <a:p>
            <a:pPr lvl="0" marL="185165" indent="-185165" defTabSz="493776">
              <a:lnSpc>
                <a:spcPct val="100000"/>
              </a:lnSpc>
              <a:spcBef>
                <a:spcPts val="400"/>
              </a:spcBef>
              <a:defRPr sz="1800"/>
            </a:pPr>
            <a:r>
              <a:rPr sz="1512"/>
              <a:t>Phalanx idea: build a dense square of spears, running shoulder-to-shoulder from 200yds out.</a:t>
            </a:r>
            <a:endParaRPr sz="1512"/>
          </a:p>
          <a:p>
            <a:pPr lvl="0" marL="185165" indent="-185165" defTabSz="493776">
              <a:lnSpc>
                <a:spcPct val="100000"/>
              </a:lnSpc>
              <a:spcBef>
                <a:spcPts val="400"/>
              </a:spcBef>
              <a:defRPr sz="1800"/>
            </a:pPr>
            <a:r>
              <a:rPr sz="1512"/>
              <a:t>Greeks caught trying to foment rebellion among Greeks in Persian Ionia. Darius, then son Xerses, send forces (though mostly conscripts) to crush.</a:t>
            </a:r>
            <a:endParaRPr sz="1512"/>
          </a:p>
          <a:p>
            <a:pPr lvl="1" marL="432054" indent="-185165" defTabSz="493776">
              <a:lnSpc>
                <a:spcPct val="100000"/>
              </a:lnSpc>
              <a:spcBef>
                <a:spcPts val="400"/>
              </a:spcBef>
              <a:defRPr sz="1800"/>
            </a:pPr>
            <a:r>
              <a:rPr sz="1296"/>
              <a:t>1st War: 25k Persians surprised &amp; destroyed on beach by 10k Greeks at </a:t>
            </a:r>
            <a:r>
              <a:rPr i="1" sz="1296"/>
              <a:t>Marathon </a:t>
            </a:r>
            <a:r>
              <a:rPr sz="1296"/>
              <a:t>(490 BC).</a:t>
            </a:r>
            <a:endParaRPr sz="1296"/>
          </a:p>
          <a:p>
            <a:pPr lvl="1" marL="432054" indent="-185165" defTabSz="493776">
              <a:lnSpc>
                <a:spcPct val="100000"/>
              </a:lnSpc>
              <a:spcBef>
                <a:spcPts val="400"/>
              </a:spcBef>
              <a:defRPr sz="1800"/>
            </a:pPr>
            <a:r>
              <a:rPr sz="1296"/>
              <a:t>2nd War: Persians slowed at </a:t>
            </a:r>
            <a:r>
              <a:rPr i="1" sz="1296"/>
              <a:t>Thermopylae</a:t>
            </a:r>
            <a:r>
              <a:rPr sz="1296"/>
              <a:t> pass (480 BC) by 6,000 Greeks (most killed).</a:t>
            </a:r>
            <a:endParaRPr sz="1296"/>
          </a:p>
          <a:p>
            <a:pPr lvl="2" marL="678942" indent="-185166" defTabSz="493776">
              <a:lnSpc>
                <a:spcPct val="100000"/>
              </a:lnSpc>
              <a:spcBef>
                <a:spcPts val="400"/>
              </a:spcBef>
              <a:defRPr sz="1800"/>
            </a:pPr>
            <a:r>
              <a:rPr sz="1296"/>
              <a:t>Then saw navy crippled at </a:t>
            </a:r>
            <a:r>
              <a:rPr i="1" sz="1296"/>
              <a:t>Salamis </a:t>
            </a:r>
            <a:r>
              <a:rPr sz="1296"/>
              <a:t>(tricked into narrow waters). Invasion ended at </a:t>
            </a:r>
            <a:r>
              <a:rPr i="1" sz="1296"/>
              <a:t>Plataea</a:t>
            </a:r>
            <a:r>
              <a:rPr sz="1296"/>
              <a:t> (479 BC; 120k Persians vs 80k; crumble after general killed).  </a:t>
            </a:r>
            <a:endParaRPr sz="1296"/>
          </a:p>
          <a:p>
            <a:pPr lvl="0" marL="185165" indent="-185165" defTabSz="493776">
              <a:lnSpc>
                <a:spcPct val="100000"/>
              </a:lnSpc>
              <a:spcBef>
                <a:spcPts val="400"/>
              </a:spcBef>
              <a:defRPr sz="1800"/>
            </a:pPr>
            <a:r>
              <a:rPr sz="1512"/>
              <a:t>Tragedy of Greek politics: foreigner defeated, leaving us free to fight amongst ourselves.</a:t>
            </a:r>
            <a:endParaRPr sz="1512"/>
          </a:p>
          <a:p>
            <a:pPr lvl="1" marL="405601" indent="-158713" defTabSz="493776">
              <a:lnSpc>
                <a:spcPct val="100000"/>
              </a:lnSpc>
              <a:spcBef>
                <a:spcPts val="400"/>
              </a:spcBef>
              <a:defRPr sz="1800"/>
            </a:pPr>
            <a:r>
              <a:rPr sz="1296"/>
              <a:t>Peloponnesian Wars (431-404 BC) more brutal than Persian. Fought </a:t>
            </a:r>
            <a:r>
              <a:rPr sz="1296" u="sng"/>
              <a:t>dozens</a:t>
            </a:r>
            <a:r>
              <a:rPr sz="1296"/>
              <a:t> of battles over a generation. Finally exhausted Athens (undone by costly misadventure in </a:t>
            </a:r>
            <a:r>
              <a:rPr i="1" sz="1296"/>
              <a:t>Syracuse</a:t>
            </a:r>
            <a:r>
              <a:rPr sz="1296"/>
              <a:t>, 415 BC) forced to tear down its ‘long walls’ &amp; disband empire.</a:t>
            </a:r>
            <a:endParaRPr sz="1296"/>
          </a:p>
          <a:p>
            <a:pPr lvl="0" marL="185165" indent="-185165" defTabSz="493776">
              <a:spcBef>
                <a:spcPts val="300"/>
              </a:spcBef>
              <a:defRPr sz="1800"/>
            </a:pPr>
            <a:r>
              <a:rPr sz="1512"/>
              <a:t>Phillip of Macedon lengthens spear (</a:t>
            </a:r>
            <a:r>
              <a:rPr i="1" sz="1512"/>
              <a:t>sarissa)</a:t>
            </a:r>
            <a:r>
              <a:rPr sz="1512"/>
              <a:t> to 14ft &amp; builds magnificent calvary (largest plains in Greece). </a:t>
            </a:r>
            <a:endParaRPr sz="1512"/>
          </a:p>
          <a:p>
            <a:pPr lvl="0" marL="185165" indent="-185165" defTabSz="493776">
              <a:spcBef>
                <a:spcPts val="300"/>
              </a:spcBef>
              <a:defRPr sz="1800"/>
            </a:pPr>
            <a:r>
              <a:rPr sz="1512"/>
              <a:t>Alexander takes this superb machine &amp; unleashes it (pretty much) everywhere.</a:t>
            </a:r>
            <a:endParaRPr sz="1512"/>
          </a:p>
          <a:p>
            <a:pPr lvl="0" marL="185165" indent="-185165" defTabSz="493776">
              <a:lnSpc>
                <a:spcPct val="100000"/>
              </a:lnSpc>
              <a:spcBef>
                <a:spcPts val="400"/>
              </a:spcBef>
              <a:defRPr sz="1800"/>
            </a:pPr>
            <a:r>
              <a:rPr sz="1512"/>
              <a:t>Italy is far more fertile than (rel arid) Greece, thus could support an even larger population.</a:t>
            </a:r>
            <a:endParaRPr sz="1512"/>
          </a:p>
          <a:p>
            <a:pPr lvl="0" marL="185165" indent="-185165" defTabSz="493776">
              <a:spcBef>
                <a:spcPts val="300"/>
              </a:spcBef>
              <a:defRPr sz="1800"/>
            </a:pPr>
            <a:r>
              <a:rPr sz="1512"/>
              <a:t>Rome’s path to success paved by a novel military formation. Battlefield experience + </a:t>
            </a:r>
            <a:r>
              <a:rPr i="1" sz="1512"/>
              <a:t>gladius </a:t>
            </a:r>
            <a:r>
              <a:rPr sz="1512"/>
              <a:t>&amp; </a:t>
            </a:r>
            <a:r>
              <a:rPr i="1" sz="1512"/>
              <a:t>pilum </a:t>
            </a:r>
            <a:r>
              <a:rPr sz="1512"/>
              <a:t>= rise of manipular legion by 300 BC. Plus: </a:t>
            </a:r>
            <a:r>
              <a:rPr sz="1512" u="sng"/>
              <a:t>persistence</a:t>
            </a:r>
            <a:r>
              <a:rPr sz="1512"/>
              <a:t>. Also strong engineers, but poor w tech innovation. </a:t>
            </a:r>
            <a:endParaRPr sz="1512"/>
          </a:p>
          <a:p>
            <a:pPr lvl="0" marL="185166" indent="-185166" defTabSz="493776">
              <a:lnSpc>
                <a:spcPct val="100000"/>
              </a:lnSpc>
              <a:spcBef>
                <a:spcPts val="400"/>
              </a:spcBef>
              <a:defRPr sz="1800"/>
            </a:pPr>
            <a:r>
              <a:rPr sz="1512"/>
              <a:t>In 31 BCE Octavian became emperor Augustus &amp; ushered in 150 years of prosperity. </a:t>
            </a:r>
            <a:endParaRPr sz="1512"/>
          </a:p>
          <a:p>
            <a:pPr lvl="0" marL="185165" indent="-185165" defTabSz="493776">
              <a:lnSpc>
                <a:spcPct val="100000"/>
              </a:lnSpc>
              <a:spcBef>
                <a:spcPts val="400"/>
              </a:spcBef>
              <a:defRPr sz="1800"/>
            </a:pPr>
            <a:r>
              <a:rPr sz="1512"/>
              <a:t>Height of empire: 600,000 standing army. 2,000 cities supported by taxes on ag prodxn.</a:t>
            </a:r>
            <a:endParaRPr sz="1512"/>
          </a:p>
          <a:p>
            <a:pPr lvl="0" marL="185165" indent="-185165" defTabSz="493776">
              <a:lnSpc>
                <a:spcPct val="100000"/>
              </a:lnSpc>
              <a:spcBef>
                <a:spcPts val="400"/>
              </a:spcBef>
              <a:defRPr sz="1800"/>
            </a:pPr>
            <a:r>
              <a:rPr sz="1512"/>
              <a:t>Augustan sys combined Republican senatorial trads w autocratic eff. Prob: succession neither dynastic nor clearly elective. Usually left to an adopted heir.  Uncertainty = Praetorian guard following the highest bidder.</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 name="Shape 43"/>
          <p:cNvSpPr/>
          <p:nvPr>
            <p:ph type="title"/>
          </p:nvPr>
        </p:nvSpPr>
        <p:spPr>
          <a:prstGeom prst="rect">
            <a:avLst/>
          </a:prstGeom>
        </p:spPr>
        <p:txBody>
          <a:bodyPr/>
          <a:lstStyle/>
          <a:p>
            <a:pPr lvl="0">
              <a:defRPr i="0" sz="1800"/>
            </a:pPr>
            <a:r>
              <a:rPr i="1" sz="4400"/>
              <a:t>3. The First Horsemen</a:t>
            </a:r>
          </a:p>
        </p:txBody>
      </p:sp>
      <p:sp>
        <p:nvSpPr>
          <p:cNvPr id="44" name="Shape 44"/>
          <p:cNvSpPr/>
          <p:nvPr>
            <p:ph type="body" idx="1"/>
          </p:nvPr>
        </p:nvSpPr>
        <p:spPr>
          <a:xfrm>
            <a:off x="155133" y="772159"/>
            <a:ext cx="8833734" cy="6101931"/>
          </a:xfrm>
          <a:prstGeom prst="rect">
            <a:avLst/>
          </a:prstGeom>
        </p:spPr>
        <p:txBody>
          <a:bodyPr/>
          <a:lstStyle/>
          <a:p>
            <a:pPr lvl="0" marL="198881" indent="-198881" defTabSz="530351">
              <a:lnSpc>
                <a:spcPct val="100000"/>
              </a:lnSpc>
              <a:spcBef>
                <a:spcPts val="400"/>
              </a:spcBef>
              <a:defRPr sz="1800"/>
            </a:pPr>
            <a:r>
              <a:rPr sz="1624"/>
              <a:t>As early as 1000 BC, men on horseback used for battle </a:t>
            </a:r>
            <a:endParaRPr sz="1624"/>
          </a:p>
          <a:p>
            <a:pPr lvl="1" marL="456102" indent="-190926" defTabSz="530351">
              <a:lnSpc>
                <a:spcPct val="100000"/>
              </a:lnSpc>
              <a:spcBef>
                <a:spcPts val="400"/>
              </a:spcBef>
              <a:defRPr sz="1800"/>
            </a:pPr>
            <a:r>
              <a:rPr sz="1392"/>
              <a:t>1st domesticated ~4000 BC in C Asia, widespread by 2000 BC. </a:t>
            </a:r>
            <a:endParaRPr sz="1392"/>
          </a:p>
          <a:p>
            <a:pPr lvl="1" marL="464057" indent="-198881" defTabSz="530351">
              <a:lnSpc>
                <a:spcPct val="100000"/>
              </a:lnSpc>
              <a:spcBef>
                <a:spcPts val="400"/>
              </a:spcBef>
              <a:defRPr sz="1800"/>
            </a:pPr>
            <a:r>
              <a:rPr sz="1392"/>
              <a:t>#s quite small; horses expensive, so ltd to nobles &amp; state-owned chariots.  </a:t>
            </a:r>
            <a:endParaRPr sz="1392"/>
          </a:p>
          <a:p>
            <a:pPr lvl="0" marL="198881" indent="-198881" defTabSz="530351">
              <a:lnSpc>
                <a:spcPct val="100000"/>
              </a:lnSpc>
              <a:spcBef>
                <a:spcPts val="400"/>
              </a:spcBef>
              <a:defRPr sz="1800"/>
            </a:pPr>
            <a:r>
              <a:rPr sz="1624"/>
              <a:t>Domesticated on steppes of Central Asia 1st.</a:t>
            </a:r>
            <a:endParaRPr sz="1624"/>
          </a:p>
          <a:p>
            <a:pPr lvl="1" marL="430911" indent="-165734" defTabSz="530351">
              <a:lnSpc>
                <a:spcPct val="100000"/>
              </a:lnSpc>
              <a:spcBef>
                <a:spcPts val="400"/>
              </a:spcBef>
              <a:defRPr sz="1800"/>
            </a:pPr>
            <a:r>
              <a:rPr sz="1392"/>
              <a:t>Persia &amp; China: horse nomads on our borders. We must copy to deal w.</a:t>
            </a:r>
            <a:endParaRPr sz="1392"/>
          </a:p>
          <a:p>
            <a:pPr lvl="2" marL="685037" indent="-154685" defTabSz="530351">
              <a:lnSpc>
                <a:spcPct val="100000"/>
              </a:lnSpc>
              <a:spcBef>
                <a:spcPts val="400"/>
              </a:spcBef>
              <a:defRPr sz="1800"/>
            </a:pPr>
            <a:r>
              <a:rPr sz="1160"/>
              <a:t>Horse archer &amp; heavy calvary played key role in Cyrus’ victories.</a:t>
            </a:r>
            <a:endParaRPr sz="1160"/>
          </a:p>
          <a:p>
            <a:pPr lvl="0" marL="198881" indent="-198881" defTabSz="530351">
              <a:lnSpc>
                <a:spcPct val="100000"/>
              </a:lnSpc>
              <a:spcBef>
                <a:spcPts val="400"/>
              </a:spcBef>
              <a:defRPr sz="1800"/>
            </a:pPr>
            <a:r>
              <a:rPr sz="1624"/>
              <a:t>Infantry formed bedrock of Roman rise. Yet cavalry </a:t>
            </a:r>
            <a:r>
              <a:rPr i="1" sz="1624"/>
              <a:t>could </a:t>
            </a:r>
            <a:r>
              <a:rPr sz="1624"/>
              <a:t>deal a serious blow (espec w weak generalship).</a:t>
            </a:r>
            <a:endParaRPr sz="1624"/>
          </a:p>
          <a:p>
            <a:pPr lvl="1" marL="430911" indent="-165734" defTabSz="530351">
              <a:lnSpc>
                <a:spcPct val="100000"/>
              </a:lnSpc>
              <a:spcBef>
                <a:spcPts val="400"/>
              </a:spcBef>
              <a:defRPr sz="1800"/>
            </a:pPr>
            <a:r>
              <a:rPr sz="1392"/>
              <a:t>Crassus at </a:t>
            </a:r>
            <a:r>
              <a:rPr i="1" sz="1392"/>
              <a:t>Carrhae</a:t>
            </a:r>
            <a:r>
              <a:rPr sz="1392"/>
              <a:t> (53 BC): Parthian horse archers exhaust Romans when they try to catch them.</a:t>
            </a:r>
            <a:endParaRPr sz="1392"/>
          </a:p>
          <a:p>
            <a:pPr lvl="0" marL="198881" indent="-198881" defTabSz="530351">
              <a:lnSpc>
                <a:spcPct val="100000"/>
              </a:lnSpc>
              <a:spcBef>
                <a:spcPts val="400"/>
              </a:spcBef>
              <a:defRPr sz="1800"/>
            </a:pPr>
            <a:r>
              <a:rPr sz="1624"/>
              <a:t>Potency of horsemen vastly increased w 2 key innovations:</a:t>
            </a:r>
            <a:endParaRPr sz="1624"/>
          </a:p>
          <a:p>
            <a:pPr lvl="1" marL="430911" indent="-165734" defTabSz="530351">
              <a:lnSpc>
                <a:spcPct val="100000"/>
              </a:lnSpc>
              <a:spcBef>
                <a:spcPts val="400"/>
              </a:spcBef>
              <a:defRPr sz="1800"/>
            </a:pPr>
            <a:r>
              <a:rPr sz="1392"/>
              <a:t>Saddle w stirrups (as early as 1st BC by Hindu cav). Lance thrust goes from held overhead to under armpit (more power!).</a:t>
            </a:r>
            <a:endParaRPr sz="1392"/>
          </a:p>
          <a:p>
            <a:pPr lvl="1" marL="430911" indent="-165734" defTabSz="530351">
              <a:lnSpc>
                <a:spcPct val="100000"/>
              </a:lnSpc>
              <a:spcBef>
                <a:spcPts val="400"/>
              </a:spcBef>
              <a:defRPr sz="1800"/>
            </a:pPr>
            <a:r>
              <a:rPr sz="1392"/>
              <a:t>Persians breed heavier horses, = able to armour horse as well.</a:t>
            </a:r>
            <a:endParaRPr sz="1392"/>
          </a:p>
          <a:p>
            <a:pPr lvl="0" marL="198881" indent="-198881" defTabSz="530351">
              <a:lnSpc>
                <a:spcPct val="100000"/>
              </a:lnSpc>
              <a:spcBef>
                <a:spcPts val="400"/>
              </a:spcBef>
              <a:defRPr sz="1800"/>
            </a:pPr>
            <a:r>
              <a:rPr sz="1624"/>
              <a:t>Additional factor to new technology: Rome (in W) &amp; Han China (in E) wearing out, discipline fading.</a:t>
            </a:r>
            <a:endParaRPr sz="1624"/>
          </a:p>
          <a:p>
            <a:pPr lvl="1" marL="411293" indent="-146117" defTabSz="530351">
              <a:lnSpc>
                <a:spcPct val="100000"/>
              </a:lnSpc>
              <a:spcBef>
                <a:spcPts val="400"/>
              </a:spcBef>
              <a:defRPr sz="1800"/>
            </a:pPr>
            <a:r>
              <a:rPr sz="1392"/>
              <a:t>Nomads on empire’s borders stage constant incursions, w each raid accelerating loss of faith in idea state will protect the citizens.</a:t>
            </a:r>
            <a:endParaRPr sz="1392"/>
          </a:p>
          <a:p>
            <a:pPr lvl="0" marL="198881" indent="-198881" defTabSz="530351">
              <a:lnSpc>
                <a:spcPct val="100000"/>
              </a:lnSpc>
              <a:spcBef>
                <a:spcPts val="400"/>
              </a:spcBef>
              <a:defRPr sz="1800"/>
            </a:pPr>
            <a:r>
              <a:rPr sz="1624"/>
              <a:t>Two basic types (though usually some degree of coop): Light horse archers. Eg Huns, Alans, Bulgars.  Heavy lance (9-11ft long) &amp; sword riders (up to 40”). Eg Goths, Vandals, Lombards.</a:t>
            </a:r>
            <a:endParaRPr sz="1624"/>
          </a:p>
          <a:p>
            <a:pPr lvl="1" marL="435646" indent="-170470" defTabSz="530351">
              <a:lnSpc>
                <a:spcPct val="100000"/>
              </a:lnSpc>
              <a:spcBef>
                <a:spcPts val="400"/>
              </a:spcBef>
              <a:defRPr sz="1800"/>
            </a:pPr>
            <a:r>
              <a:rPr sz="1392"/>
              <a:t>Bowmen prepare (arrows send into disarray) &amp; then lancers charge at remaining.</a:t>
            </a:r>
            <a:endParaRPr sz="1392"/>
          </a:p>
          <a:p>
            <a:pPr lvl="0" marL="198881" indent="-198881" defTabSz="530351">
              <a:lnSpc>
                <a:spcPct val="100000"/>
              </a:lnSpc>
              <a:spcBef>
                <a:spcPts val="400"/>
              </a:spcBef>
              <a:defRPr sz="1800"/>
            </a:pPr>
            <a:r>
              <a:rPr sz="1624"/>
              <a:t>Harbinger of Roman collapse in 378 AD at Adrianople in Balkans. Valens &amp; 40k killed.</a:t>
            </a:r>
            <a:endParaRPr sz="1624"/>
          </a:p>
          <a:p>
            <a:pPr lvl="1" marL="435646" indent="-170470" defTabSz="530351">
              <a:lnSpc>
                <a:spcPct val="100000"/>
              </a:lnSpc>
              <a:spcBef>
                <a:spcPts val="400"/>
              </a:spcBef>
              <a:defRPr sz="1800"/>
            </a:pPr>
            <a:r>
              <a:rPr sz="1392"/>
              <a:t>Roman imperial decline: capital from ~1mil to 30-40k. Ruling class retreats into countryside estates, abbeys, and monasteries.</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99CCFF"/>
      </a:accent1>
      <a:accent2>
        <a:srgbClr val="CCCCFF"/>
      </a:accent2>
      <a:accent3>
        <a:srgbClr val="F0F2F1"/>
      </a:accent3>
      <a:accent4>
        <a:srgbClr val="707070"/>
      </a:accent4>
      <a:accent5>
        <a:srgbClr val="C9E0FF"/>
      </a:accent5>
      <a:accent6>
        <a:srgbClr val="B9B9E7"/>
      </a:accent6>
      <a:hlink>
        <a:srgbClr val="0000FF"/>
      </a:hlink>
      <a:folHlink>
        <a:srgbClr val="FF00FF"/>
      </a:folHlink>
    </a:clrScheme>
    <a:fontScheme name="Default">
      <a:majorFont>
        <a:latin typeface="Helvetica"/>
        <a:ea typeface="Helvetica"/>
        <a:cs typeface="Helvetica"/>
      </a:majorFont>
      <a:minorFont>
        <a:latin typeface="Avenir Book"/>
        <a:ea typeface="Avenir Book"/>
        <a:cs typeface="Avenir Book"/>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8EAE9"/>
        </a:solidFill>
        <a:ln w="25400" cap="flat">
          <a:solidFill>
            <a:srgbClr val="99CCFF"/>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99CCFF"/>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99CCFF"/>
      </a:accent1>
      <a:accent2>
        <a:srgbClr val="CCCCFF"/>
      </a:accent2>
      <a:accent3>
        <a:srgbClr val="F0F2F1"/>
      </a:accent3>
      <a:accent4>
        <a:srgbClr val="707070"/>
      </a:accent4>
      <a:accent5>
        <a:srgbClr val="C9E0FF"/>
      </a:accent5>
      <a:accent6>
        <a:srgbClr val="B9B9E7"/>
      </a:accent6>
      <a:hlink>
        <a:srgbClr val="0000FF"/>
      </a:hlink>
      <a:folHlink>
        <a:srgbClr val="FF00FF"/>
      </a:folHlink>
    </a:clrScheme>
    <a:fontScheme name="Default">
      <a:majorFont>
        <a:latin typeface="Helvetica"/>
        <a:ea typeface="Helvetica"/>
        <a:cs typeface="Helvetica"/>
      </a:majorFont>
      <a:minorFont>
        <a:latin typeface="Avenir Book"/>
        <a:ea typeface="Avenir Book"/>
        <a:cs typeface="Avenir Book"/>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8EAE9"/>
        </a:solidFill>
        <a:ln w="25400" cap="flat">
          <a:solidFill>
            <a:srgbClr val="99CCFF"/>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99CCFF"/>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