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9" r:id="rId1"/>
  </p:sldMasterIdLst>
  <p:notesMasterIdLst>
    <p:notesMasterId r:id="rId14"/>
  </p:notesMasterIdLst>
  <p:sldIdLst>
    <p:sldId id="256" r:id="rId2"/>
    <p:sldId id="329" r:id="rId3"/>
    <p:sldId id="330" r:id="rId4"/>
    <p:sldId id="331" r:id="rId5"/>
    <p:sldId id="332" r:id="rId6"/>
    <p:sldId id="334" r:id="rId7"/>
    <p:sldId id="335" r:id="rId8"/>
    <p:sldId id="338" r:id="rId9"/>
    <p:sldId id="336" r:id="rId10"/>
    <p:sldId id="337" r:id="rId11"/>
    <p:sldId id="339"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5" d="100"/>
          <a:sy n="105" d="100"/>
        </p:scale>
        <p:origin x="-9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12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A1353F5B-B2BA-B746-9EA6-E78EF58BEF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err="1" smtClean="0">
                <a:solidFill>
                  <a:schemeClr val="tx1"/>
                </a:solidFill>
                <a:latin typeface="Arial" charset="0"/>
                <a:ea typeface="ＭＳ Ｐゴシック" charset="-128"/>
                <a:cs typeface="ＭＳ Ｐゴシック" charset="-128"/>
              </a:rPr>
              <a:t>conservs</a:t>
            </a:r>
            <a:r>
              <a:rPr lang="en-US" sz="1200" b="0" i="0" u="none" strike="noStrike" kern="1200" dirty="0" smtClean="0">
                <a:solidFill>
                  <a:schemeClr val="tx1"/>
                </a:solidFill>
                <a:latin typeface="Arial" charset="0"/>
                <a:ea typeface="ＭＳ Ｐゴシック" charset="-128"/>
                <a:cs typeface="ＭＳ Ｐゴシック" charset="-128"/>
              </a:rPr>
              <a:t> </a:t>
            </a:r>
            <a:r>
              <a:rPr lang="en-US" sz="1200" b="0" i="0" u="none" strike="noStrike" kern="1200" dirty="0" err="1" smtClean="0">
                <a:solidFill>
                  <a:schemeClr val="tx1"/>
                </a:solidFill>
                <a:latin typeface="Arial" charset="0"/>
                <a:ea typeface="ＭＳ Ｐゴシック" charset="-128"/>
                <a:cs typeface="ＭＳ Ｐゴシック" charset="-128"/>
              </a:rPr>
              <a:t>phil</a:t>
            </a:r>
            <a:r>
              <a:rPr lang="en-US" sz="1200" b="0" i="0" u="none" strike="noStrike" kern="1200" dirty="0" smtClean="0">
                <a:solidFill>
                  <a:schemeClr val="tx1"/>
                </a:solidFill>
                <a:latin typeface="Arial" charset="0"/>
                <a:ea typeface="ＭＳ Ｐゴシック" charset="-128"/>
                <a:cs typeface="ＭＳ Ｐゴシック" charset="-128"/>
              </a:rPr>
              <a:t>: fabric of soc is threatened by disobedience.</a:t>
            </a:r>
            <a:r>
              <a:rPr lang="en-US" dirty="0" smtClean="0"/>
              <a:t> </a:t>
            </a:r>
          </a:p>
          <a:p>
            <a:r>
              <a:rPr lang="en-US" sz="1200" b="0" i="0" u="none" strike="noStrike" kern="1200" dirty="0" smtClean="0">
                <a:solidFill>
                  <a:schemeClr val="tx1"/>
                </a:solidFill>
                <a:latin typeface="Arial" charset="0"/>
                <a:ea typeface="ＭＳ Ｐゴシック" charset="-128"/>
                <a:cs typeface="ＭＳ Ｐゴシック" charset="-128"/>
              </a:rPr>
              <a:t>humanists: moral </a:t>
            </a:r>
            <a:r>
              <a:rPr lang="en-US" sz="1200" b="0" i="0" u="none" strike="noStrike" kern="1200" dirty="0" err="1" smtClean="0">
                <a:solidFill>
                  <a:schemeClr val="tx1"/>
                </a:solidFill>
                <a:latin typeface="Arial" charset="0"/>
                <a:ea typeface="ＭＳ Ｐゴシック" charset="-128"/>
                <a:cs typeface="ＭＳ Ｐゴシック" charset="-128"/>
              </a:rPr>
              <a:t>judgement</a:t>
            </a:r>
            <a:r>
              <a:rPr lang="en-US" sz="1200" b="0" i="0" u="none" strike="noStrike" kern="1200" dirty="0" smtClean="0">
                <a:solidFill>
                  <a:schemeClr val="tx1"/>
                </a:solidFill>
                <a:latin typeface="Arial" charset="0"/>
                <a:ea typeface="ＭＳ Ｐゴシック" charset="-128"/>
                <a:cs typeface="ＭＳ Ｐゴシック" charset="-128"/>
              </a:rPr>
              <a:t> of </a:t>
            </a:r>
            <a:r>
              <a:rPr lang="en-US" sz="1200" b="0" i="0" u="none" strike="noStrike" kern="1200" dirty="0" err="1" smtClean="0">
                <a:solidFill>
                  <a:schemeClr val="tx1"/>
                </a:solidFill>
                <a:latin typeface="Arial" charset="0"/>
                <a:ea typeface="ＭＳ Ｐゴシック" charset="-128"/>
                <a:cs typeface="ＭＳ Ｐゴシック" charset="-128"/>
              </a:rPr>
              <a:t>indivd</a:t>
            </a:r>
            <a:r>
              <a:rPr lang="en-US" sz="1200" b="0" i="0" u="none" strike="noStrike" kern="1200" dirty="0" smtClean="0">
                <a:solidFill>
                  <a:schemeClr val="tx1"/>
                </a:solidFill>
                <a:latin typeface="Arial" charset="0"/>
                <a:ea typeface="ＭＳ Ｐゴシック" charset="-128"/>
                <a:cs typeface="ＭＳ Ｐゴシック" charset="-128"/>
              </a:rPr>
              <a:t> must override authority when the two are in conflict.</a:t>
            </a:r>
            <a:r>
              <a:rPr lang="en-US" dirty="0" smtClean="0"/>
              <a:t> </a:t>
            </a:r>
          </a:p>
          <a:p>
            <a:r>
              <a:rPr lang="en-US" sz="1200" kern="1200" dirty="0" smtClean="0">
                <a:solidFill>
                  <a:schemeClr val="tx1"/>
                </a:solidFill>
                <a:latin typeface="Arial" charset="0"/>
                <a:ea typeface="ＭＳ Ｐゴシック" charset="-128"/>
                <a:cs typeface="ＭＳ Ｐゴシック" charset="-128"/>
              </a:rPr>
              <a:t>populism: support mechanisms that permit triumph of popular will --&gt; </a:t>
            </a:r>
            <a:r>
              <a:rPr lang="en-US" sz="1200" kern="1200" dirty="0" err="1" smtClean="0">
                <a:solidFill>
                  <a:schemeClr val="tx1"/>
                </a:solidFill>
                <a:latin typeface="Arial" charset="0"/>
                <a:ea typeface="ＭＳ Ｐゴシック" charset="-128"/>
                <a:cs typeface="ＭＳ Ｐゴシック" charset="-128"/>
              </a:rPr>
              <a:t>vs</a:t>
            </a:r>
            <a:r>
              <a:rPr lang="en-US" sz="1200" kern="1200" smtClean="0">
                <a:solidFill>
                  <a:schemeClr val="tx1"/>
                </a:solidFill>
                <a:latin typeface="Arial" charset="0"/>
                <a:ea typeface="ＭＳ Ｐゴシック" charset="-128"/>
                <a:cs typeface="ＭＳ Ｐゴシック" charset="-128"/>
              </a:rPr>
              <a:t> privilege for particular groups</a:t>
            </a:r>
            <a:endParaRPr lang="en-US" dirty="0"/>
          </a:p>
        </p:txBody>
      </p:sp>
      <p:sp>
        <p:nvSpPr>
          <p:cNvPr id="4" name="Slide Number Placeholder 3"/>
          <p:cNvSpPr>
            <a:spLocks noGrp="1"/>
          </p:cNvSpPr>
          <p:nvPr>
            <p:ph type="sldNum" sz="quarter" idx="10"/>
          </p:nvPr>
        </p:nvSpPr>
        <p:spPr/>
        <p:txBody>
          <a:bodyPr/>
          <a:lstStyle/>
          <a:p>
            <a:pPr>
              <a:defRPr/>
            </a:pPr>
            <a:fld id="{A1353F5B-B2BA-B746-9EA6-E78EF58BEF1E}"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p:spPr>
        <p:txBody>
          <a:bodyPr/>
          <a:lstStyle/>
          <a:p>
            <a:r>
              <a:rPr lang="en-US" dirty="0" smtClean="0"/>
              <a:t>Are actually ‘fiscal conservatives.’</a:t>
            </a:r>
          </a:p>
          <a:p>
            <a:r>
              <a:rPr lang="en-US" dirty="0" smtClean="0"/>
              <a:t>Macaulay</a:t>
            </a:r>
            <a:r>
              <a:rPr lang="en-US" baseline="0" dirty="0" smtClean="0"/>
              <a:t> quote from Alvin </a:t>
            </a:r>
            <a:r>
              <a:rPr lang="en-US" baseline="0" dirty="0" err="1" smtClean="0"/>
              <a:t>Finkel</a:t>
            </a:r>
            <a:r>
              <a:rPr lang="en-US" baseline="0" dirty="0" smtClean="0"/>
              <a:t>, </a:t>
            </a:r>
            <a:r>
              <a:rPr lang="en-US" i="1" baseline="0" dirty="0" smtClean="0"/>
              <a:t>Social Policy and Practice</a:t>
            </a:r>
            <a:r>
              <a:rPr lang="en-US" i="0" baseline="0" dirty="0" smtClean="0"/>
              <a:t>, p48.</a:t>
            </a:r>
            <a:endParaRPr lang="en-US" i="0" baseline="0" dirty="0" smtClean="0"/>
          </a:p>
          <a:p>
            <a:endParaRPr lang="en-US" i="0" baseline="0" dirty="0" smtClean="0"/>
          </a:p>
          <a:p>
            <a:r>
              <a:rPr lang="en-US" sz="1200" kern="1200" smtClean="0">
                <a:solidFill>
                  <a:schemeClr val="tx1"/>
                </a:solidFill>
                <a:latin typeface="Arial" charset="0"/>
                <a:ea typeface="ＭＳ Ｐゴシック" charset="-128"/>
                <a:cs typeface="ＭＳ Ｐゴシック" charset="-128"/>
              </a:rPr>
              <a:t>Oliver Wendell Holmes: "The right to swing my fists ends where the other man's nose begins.”</a:t>
            </a:r>
          </a:p>
          <a:p>
            <a:endParaRPr lang="en-US" i="0" baseline="0" smtClean="0"/>
          </a:p>
          <a:p>
            <a:r>
              <a:rPr lang="en-US" sz="1200" kern="1200" dirty="0" smtClean="0">
                <a:solidFill>
                  <a:schemeClr val="tx1"/>
                </a:solidFill>
                <a:latin typeface="Arial" charset="0"/>
                <a:ea typeface="ＭＳ Ｐゴシック" charset="-128"/>
                <a:cs typeface="ＭＳ Ｐゴシック" charset="-128"/>
              </a:rPr>
              <a:t>Andrew </a:t>
            </a:r>
            <a:r>
              <a:rPr lang="en-US" sz="1200" kern="1200" dirty="0" err="1" smtClean="0">
                <a:solidFill>
                  <a:schemeClr val="tx1"/>
                </a:solidFill>
                <a:latin typeface="Arial" charset="0"/>
                <a:ea typeface="ＭＳ Ｐゴシック" charset="-128"/>
                <a:cs typeface="ＭＳ Ｐゴシック" charset="-128"/>
              </a:rPr>
              <a:t>Coyne:What</a:t>
            </a:r>
            <a:r>
              <a:rPr lang="en-US" sz="1200" kern="1200" dirty="0" smtClean="0">
                <a:solidFill>
                  <a:schemeClr val="tx1"/>
                </a:solidFill>
                <a:latin typeface="Arial" charset="0"/>
                <a:ea typeface="ＭＳ Ｐゴシック" charset="-128"/>
                <a:cs typeface="ＭＳ Ｐゴシック" charset="-128"/>
              </a:rPr>
              <a:t> I believe in are a set of principles having to do with the freedom of the individual, the usefulness but not infallibility of markets, and the legitimate but limited role of the state. There are, in brief, a few things we need government to do, based on well-established criteria on which there is a high degree of expert consensus. The task is simply to get government to stick to those things, rather than waste scarce resources on things that could be done as well or better by other means: that is, government should only do what only government can </a:t>
            </a:r>
            <a:r>
              <a:rPr lang="en-US" sz="1200" kern="1200" dirty="0" err="1" smtClean="0">
                <a:solidFill>
                  <a:schemeClr val="tx1"/>
                </a:solidFill>
                <a:latin typeface="Arial" charset="0"/>
                <a:ea typeface="ＭＳ Ｐゴシック" charset="-128"/>
                <a:cs typeface="ＭＳ Ｐゴシック" charset="-128"/>
              </a:rPr>
              <a:t>do.As</a:t>
            </a:r>
            <a:r>
              <a:rPr lang="en-US" sz="1200" kern="1200" dirty="0" smtClean="0">
                <a:solidFill>
                  <a:schemeClr val="tx1"/>
                </a:solidFill>
                <a:latin typeface="Arial" charset="0"/>
                <a:ea typeface="ＭＳ Ｐゴシック" charset="-128"/>
                <a:cs typeface="ＭＳ Ｐゴシック" charset="-128"/>
              </a:rPr>
              <a:t> I say, these ideas are not novel, or controversial. Indeed, you would find support for them, to a greater or lesser degree, across the political spectrum.</a:t>
            </a:r>
            <a:endParaRPr lang="en-US" dirty="0" smtClean="0"/>
          </a:p>
        </p:txBody>
      </p:sp>
      <p:sp>
        <p:nvSpPr>
          <p:cNvPr id="18436" name="Slide Number Placeholder 3"/>
          <p:cNvSpPr>
            <a:spLocks noGrp="1"/>
          </p:cNvSpPr>
          <p:nvPr>
            <p:ph type="sldNum" sz="quarter" idx="5"/>
          </p:nvPr>
        </p:nvSpPr>
        <p:spPr>
          <a:noFill/>
        </p:spPr>
        <p:txBody>
          <a:bodyPr/>
          <a:lstStyle/>
          <a:p>
            <a:fld id="{660AD31E-F30F-E748-9A7B-7BEB18F4032C}"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a:ln/>
        </p:spPr>
      </p:sp>
      <p:sp>
        <p:nvSpPr>
          <p:cNvPr id="20483" name="Notes Placeholder 2"/>
          <p:cNvSpPr>
            <a:spLocks noGrp="1"/>
          </p:cNvSpPr>
          <p:nvPr>
            <p:ph type="body" idx="1"/>
          </p:nvPr>
        </p:nvSpPr>
        <p:spPr>
          <a:noFill/>
          <a:ln/>
        </p:spPr>
        <p:txBody>
          <a:bodyPr/>
          <a:lstStyle/>
          <a:p>
            <a:r>
              <a:rPr lang="en-US" smtClean="0"/>
              <a:t>Liberal Party in Canada originally known as ‘Reform Party’.  </a:t>
            </a:r>
          </a:p>
          <a:p>
            <a:endParaRPr lang="en-US" smtClean="0"/>
          </a:p>
          <a:p>
            <a:r>
              <a:rPr lang="en-US" smtClean="0"/>
              <a:t>Pearson quite from Lester Pearson, “introduction,” to J.W. Pickersgill, </a:t>
            </a:r>
            <a:r>
              <a:rPr lang="en-US" i="1" smtClean="0"/>
              <a:t>The Liberal Party</a:t>
            </a:r>
            <a:r>
              <a:rPr lang="en-US" smtClean="0"/>
              <a:t>, (Toronto: McClelland and Stewart, 1962), pix.</a:t>
            </a:r>
          </a:p>
        </p:txBody>
      </p:sp>
      <p:sp>
        <p:nvSpPr>
          <p:cNvPr id="20484" name="Slide Number Placeholder 3"/>
          <p:cNvSpPr>
            <a:spLocks noGrp="1"/>
          </p:cNvSpPr>
          <p:nvPr>
            <p:ph type="sldNum" sz="quarter" idx="5"/>
          </p:nvPr>
        </p:nvSpPr>
        <p:spPr>
          <a:noFill/>
        </p:spPr>
        <p:txBody>
          <a:bodyPr/>
          <a:lstStyle/>
          <a:p>
            <a:fld id="{5871F5A0-C0D9-9A40-8146-903B8E1EFFF3}"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Robert Kagan, The Return of History And the End of Dreams, New York: Alfred </a:t>
            </a:r>
            <a:r>
              <a:rPr lang="en-US" dirty="0" err="1" smtClean="0"/>
              <a:t>A.Knopf</a:t>
            </a:r>
            <a:r>
              <a:rPr lang="en-US" dirty="0" smtClean="0"/>
              <a:t>, 2008.</a:t>
            </a:r>
            <a:endParaRPr lang="en-US" dirty="0"/>
          </a:p>
        </p:txBody>
      </p:sp>
      <p:sp>
        <p:nvSpPr>
          <p:cNvPr id="4" name="Slide Number Placeholder 3"/>
          <p:cNvSpPr>
            <a:spLocks noGrp="1"/>
          </p:cNvSpPr>
          <p:nvPr>
            <p:ph type="sldNum" sz="quarter" idx="10"/>
          </p:nvPr>
        </p:nvSpPr>
        <p:spPr/>
        <p:txBody>
          <a:bodyPr/>
          <a:lstStyle/>
          <a:p>
            <a:pPr>
              <a:defRPr/>
            </a:pPr>
            <a:fld id="{A1353F5B-B2BA-B746-9EA6-E78EF58BEF1E}"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r>
              <a:rPr lang="en-US" dirty="0" smtClean="0"/>
              <a:t>Borden quote in R.C. Brown, Robert Laird </a:t>
            </a:r>
            <a:r>
              <a:rPr lang="en-US" i="1" dirty="0" smtClean="0"/>
              <a:t>Borden: A Biography</a:t>
            </a:r>
            <a:r>
              <a:rPr lang="en-US" dirty="0" smtClean="0"/>
              <a:t>, (Toronto: Macmillan, 1975), vol. 1, p216</a:t>
            </a:r>
          </a:p>
          <a:p>
            <a:endParaRPr lang="en-US" dirty="0" smtClean="0"/>
          </a:p>
          <a:p>
            <a:r>
              <a:rPr lang="en-US" dirty="0" smtClean="0"/>
              <a:t>Burke: highly</a:t>
            </a:r>
            <a:r>
              <a:rPr lang="en-US" baseline="0" dirty="0" smtClean="0"/>
              <a:t> skeptical of democracy.  Not keen on abilities of lower classes, plus was the potential for tyranny of the majority.</a:t>
            </a:r>
          </a:p>
          <a:p>
            <a:endParaRPr lang="en-US" baseline="0" dirty="0" smtClean="0"/>
          </a:p>
          <a:p>
            <a:r>
              <a:rPr lang="en-US" baseline="0" dirty="0" smtClean="0"/>
              <a:t>William Blackstone, </a:t>
            </a:r>
            <a:r>
              <a:rPr lang="en-US" i="1" baseline="0" dirty="0" smtClean="0"/>
              <a:t>Commentaries on the Laws of England</a:t>
            </a:r>
            <a:r>
              <a:rPr lang="en-US" i="0" baseline="0" dirty="0" smtClean="0"/>
              <a:t>, (1765-70).</a:t>
            </a:r>
            <a:endParaRPr lang="en-US" baseline="0" dirty="0" smtClean="0"/>
          </a:p>
          <a:p>
            <a:endParaRPr lang="en-US" baseline="0" dirty="0" smtClean="0"/>
          </a:p>
          <a:p>
            <a:endParaRPr lang="en-US" dirty="0" smtClean="0"/>
          </a:p>
        </p:txBody>
      </p:sp>
      <p:sp>
        <p:nvSpPr>
          <p:cNvPr id="23556" name="Slide Number Placeholder 3"/>
          <p:cNvSpPr>
            <a:spLocks noGrp="1"/>
          </p:cNvSpPr>
          <p:nvPr>
            <p:ph type="sldNum" sz="quarter" idx="5"/>
          </p:nvPr>
        </p:nvSpPr>
        <p:spPr>
          <a:noFill/>
        </p:spPr>
        <p:txBody>
          <a:bodyPr/>
          <a:lstStyle/>
          <a:p>
            <a:fld id="{2C7C830E-0FE0-2640-948C-56C583FDACAC}"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Meighen quote from Arthur Meighen, </a:t>
            </a:r>
            <a:r>
              <a:rPr lang="en-US" i="1" dirty="0" smtClean="0"/>
              <a:t>Unrevised and </a:t>
            </a:r>
            <a:r>
              <a:rPr lang="en-US" i="1" dirty="0" err="1" smtClean="0"/>
              <a:t>Urepentend</a:t>
            </a:r>
            <a:r>
              <a:rPr lang="en-US" i="1" dirty="0" smtClean="0"/>
              <a:t>: Debating Speeches and Others</a:t>
            </a:r>
            <a:r>
              <a:rPr lang="en-US" dirty="0" smtClean="0"/>
              <a:t>, (Toronto: Clarke, Irwin, 1949), p253.</a:t>
            </a:r>
          </a:p>
          <a:p>
            <a:endParaRPr lang="en-US" dirty="0" smtClean="0"/>
          </a:p>
          <a:p>
            <a:r>
              <a:rPr lang="en-US" sz="1200" kern="1200" smtClean="0">
                <a:solidFill>
                  <a:schemeClr val="tx1"/>
                </a:solidFill>
                <a:latin typeface="Arial" charset="0"/>
                <a:ea typeface="ＭＳ Ｐゴシック" charset="-128"/>
                <a:cs typeface="ＭＳ Ｐゴシック" charset="-128"/>
              </a:rPr>
              <a:t>a) Fr Rev.: “Good order is the foundation of all good things.” </a:t>
            </a:r>
            <a:r>
              <a:rPr lang="en-US" sz="1200" i="1" kern="1200" smtClean="0">
                <a:solidFill>
                  <a:schemeClr val="tx1"/>
                </a:solidFill>
                <a:latin typeface="Arial" charset="0"/>
                <a:ea typeface="ＭＳ Ｐゴシック" charset="-128"/>
                <a:cs typeface="ＭＳ Ｐゴシック" charset="-128"/>
              </a:rPr>
              <a:t>Burke ('68 [1790]):</a:t>
            </a:r>
            <a:endParaRPr lang="en-US" dirty="0"/>
          </a:p>
        </p:txBody>
      </p:sp>
      <p:sp>
        <p:nvSpPr>
          <p:cNvPr id="4" name="Slide Number Placeholder 3"/>
          <p:cNvSpPr>
            <a:spLocks noGrp="1"/>
          </p:cNvSpPr>
          <p:nvPr>
            <p:ph type="sldNum" sz="quarter" idx="10"/>
          </p:nvPr>
        </p:nvSpPr>
        <p:spPr/>
        <p:txBody>
          <a:bodyPr/>
          <a:lstStyle/>
          <a:p>
            <a:pPr>
              <a:defRPr/>
            </a:pPr>
            <a:fld id="{A1353F5B-B2BA-B746-9EA6-E78EF58BEF1E}"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endParaRPr lang="en-US" dirty="0" smtClean="0"/>
          </a:p>
          <a:p>
            <a:r>
              <a:rPr lang="en-US" dirty="0" smtClean="0"/>
              <a:t>Emphasis on social conformity, </a:t>
            </a:r>
            <a:r>
              <a:rPr lang="en-US" dirty="0" err="1" smtClean="0"/>
              <a:t>vs</a:t>
            </a:r>
            <a:r>
              <a:rPr lang="en-US" dirty="0" smtClean="0"/>
              <a:t> liberal conception of rights: that they extend until they come into contest with someone else’s.</a:t>
            </a:r>
          </a:p>
          <a:p>
            <a:endParaRPr lang="en-US" dirty="0" smtClean="0"/>
          </a:p>
          <a:p>
            <a:r>
              <a:rPr lang="en-US" dirty="0" smtClean="0"/>
              <a:t>Locke and Burke not that far apart</a:t>
            </a:r>
            <a:r>
              <a:rPr lang="en-US" baseline="0" dirty="0" smtClean="0"/>
              <a:t> (though far from Hobbes).  Even Rousseau wrote that “Freedom is not a fruit of every climate, and it is not therefore within the capacity of every people.” (</a:t>
            </a:r>
            <a:r>
              <a:rPr lang="en-US" i="1" baseline="0" dirty="0" smtClean="0"/>
              <a:t>The Social Contract, </a:t>
            </a:r>
            <a:r>
              <a:rPr lang="en-US" i="0" baseline="0" dirty="0" smtClean="0"/>
              <a:t>III</a:t>
            </a:r>
            <a:r>
              <a:rPr lang="en-US" baseline="0" dirty="0" smtClean="0"/>
              <a:t>, </a:t>
            </a:r>
            <a:r>
              <a:rPr lang="en-US" baseline="0" dirty="0" err="1" smtClean="0"/>
              <a:t>chpt</a:t>
            </a:r>
            <a:r>
              <a:rPr lang="en-US" baseline="0" dirty="0" smtClean="0"/>
              <a:t> 8).</a:t>
            </a:r>
          </a:p>
          <a:p>
            <a:endParaRPr lang="en-US" baseline="0" smtClean="0"/>
          </a:p>
          <a:p>
            <a:endParaRPr lang="en-US" dirty="0" smtClean="0"/>
          </a:p>
        </p:txBody>
      </p:sp>
      <p:sp>
        <p:nvSpPr>
          <p:cNvPr id="25604" name="Slide Number Placeholder 3"/>
          <p:cNvSpPr>
            <a:spLocks noGrp="1"/>
          </p:cNvSpPr>
          <p:nvPr>
            <p:ph type="sldNum" sz="quarter" idx="5"/>
          </p:nvPr>
        </p:nvSpPr>
        <p:spPr>
          <a:noFill/>
        </p:spPr>
        <p:txBody>
          <a:bodyPr/>
          <a:lstStyle/>
          <a:p>
            <a:fld id="{B3EACD77-4665-F24A-9310-249A701C8146}"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smtClean="0"/>
              <a:t>Confuciusm is deeply hierarchical.</a:t>
            </a:r>
          </a:p>
        </p:txBody>
      </p:sp>
      <p:sp>
        <p:nvSpPr>
          <p:cNvPr id="27652" name="Slide Number Placeholder 3"/>
          <p:cNvSpPr>
            <a:spLocks noGrp="1"/>
          </p:cNvSpPr>
          <p:nvPr>
            <p:ph type="sldNum" sz="quarter" idx="5"/>
          </p:nvPr>
        </p:nvSpPr>
        <p:spPr>
          <a:noFill/>
        </p:spPr>
        <p:txBody>
          <a:bodyPr/>
          <a:lstStyle/>
          <a:p>
            <a:fld id="{B229F5BB-027A-F840-B618-941E19643886}"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r">
              <a:defRPr/>
            </a:lvl1pPr>
          </a:lstStyle>
          <a:p>
            <a:r>
              <a:rPr lang="en-US"/>
              <a:t>Click to edit Master title style</a:t>
            </a:r>
          </a:p>
        </p:txBody>
      </p:sp>
      <p:sp>
        <p:nvSpPr>
          <p:cNvPr id="4099" name="Rectangle 3"/>
          <p:cNvSpPr>
            <a:spLocks noGrp="1" noChangeArrowheads="1"/>
          </p:cNvSpPr>
          <p:nvPr>
            <p:ph type="subTitle" idx="1"/>
          </p:nvPr>
        </p:nvSpPr>
        <p:spPr>
          <a:xfrm>
            <a:off x="2057400" y="3810000"/>
            <a:ext cx="6400800" cy="1752600"/>
          </a:xfrm>
        </p:spPr>
        <p:txBody>
          <a:bodyPr/>
          <a:lstStyle>
            <a:lvl1pPr marL="0" indent="0" algn="r">
              <a:buFont typeface="Wingdings"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B64D4-62F8-5345-A5BD-C2CD2D490F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81981A-D31B-8145-8984-ADE2445405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8ADFE4-97DD-694B-B68B-35F68647FB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A4B913-FA3C-2F40-8174-730ACA7EEF9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B335B6-8022-9D45-B007-047C43EE77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6F8B72-EFC3-BD41-B165-6CC2DE233B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E0AB99-26D2-D246-9ABE-B4676C3B44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B55156-AE38-F84B-879D-B1E6B52173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2D69D9A-5163-1143-892B-9CDB653EE2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198187-02A7-DB40-968D-C054403462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09A43F-C2D0-564E-904F-6B4FE31BEF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latin typeface="+mn-lt"/>
                <a:ea typeface="+mn-ea"/>
                <a:cs typeface="+mn-cs"/>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C9C55814-3E5B-754A-9DCB-AA522823A6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2pPr>
      <a:lvl3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3pPr>
      <a:lvl4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4pPr>
      <a:lvl5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5pPr>
      <a:lvl6pPr marL="4572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6pPr>
      <a:lvl7pPr marL="9144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7pPr>
      <a:lvl8pPr marL="13716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8pPr>
      <a:lvl9pPr marL="18288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9pPr>
    </p:titleStyle>
    <p:bodyStyle>
      <a:lvl1pPr marL="342900" indent="-342900" algn="l" rtl="0" eaLnBrk="0" fontAlgn="base" hangingPunct="0">
        <a:spcBef>
          <a:spcPct val="20000"/>
        </a:spcBef>
        <a:spcAft>
          <a:spcPct val="0"/>
        </a:spcAft>
        <a:buFont typeface="Wingdings"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5pPr>
      <a:lvl6pPr marL="2514600" indent="-228600" algn="l" rtl="0" fontAlgn="base">
        <a:spcBef>
          <a:spcPct val="20000"/>
        </a:spcBef>
        <a:spcAft>
          <a:spcPct val="0"/>
        </a:spcAft>
        <a:buFont typeface="Wingdings" charset="2"/>
        <a:buChar char="§"/>
        <a:defRPr sz="2000">
          <a:solidFill>
            <a:schemeClr val="tx1"/>
          </a:solidFill>
          <a:latin typeface="+mn-lt"/>
          <a:ea typeface="+mn-ea"/>
          <a:cs typeface="+mn-cs"/>
        </a:defRPr>
      </a:lvl6pPr>
      <a:lvl7pPr marL="2971800" indent="-228600" algn="l" rtl="0" fontAlgn="base">
        <a:spcBef>
          <a:spcPct val="20000"/>
        </a:spcBef>
        <a:spcAft>
          <a:spcPct val="0"/>
        </a:spcAft>
        <a:buFont typeface="Wingdings" charset="2"/>
        <a:buChar char="§"/>
        <a:defRPr sz="2000">
          <a:solidFill>
            <a:schemeClr val="tx1"/>
          </a:solidFill>
          <a:latin typeface="+mn-lt"/>
          <a:ea typeface="+mn-ea"/>
          <a:cs typeface="+mn-cs"/>
        </a:defRPr>
      </a:lvl7pPr>
      <a:lvl8pPr marL="3429000" indent="-228600" algn="l" rtl="0" fontAlgn="base">
        <a:spcBef>
          <a:spcPct val="20000"/>
        </a:spcBef>
        <a:spcAft>
          <a:spcPct val="0"/>
        </a:spcAft>
        <a:buFont typeface="Wingdings" charset="2"/>
        <a:buChar char="§"/>
        <a:defRPr sz="2000">
          <a:solidFill>
            <a:schemeClr val="tx1"/>
          </a:solidFill>
          <a:latin typeface="+mn-lt"/>
          <a:ea typeface="+mn-ea"/>
          <a:cs typeface="+mn-cs"/>
        </a:defRPr>
      </a:lvl8pPr>
      <a:lvl9pPr marL="3886200" indent="-228600" algn="l" rtl="0" fontAlgn="base">
        <a:spcBef>
          <a:spcPct val="20000"/>
        </a:spcBef>
        <a:spcAft>
          <a:spcPct val="0"/>
        </a:spcAft>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i="1">
                <a:solidFill>
                  <a:srgbClr val="000000"/>
                </a:solidFill>
              </a:rPr>
              <a:t>POL 1000 – Lecture 4: </a:t>
            </a:r>
            <a:br>
              <a:rPr lang="en-US" i="1">
                <a:solidFill>
                  <a:srgbClr val="000000"/>
                </a:solidFill>
              </a:rPr>
            </a:br>
            <a:r>
              <a:rPr lang="en-US" i="1">
                <a:solidFill>
                  <a:srgbClr val="000000"/>
                </a:solidFill>
              </a:rPr>
              <a:t>Liberalism &amp; Conservatism</a:t>
            </a:r>
          </a:p>
        </p:txBody>
      </p:sp>
      <p:sp>
        <p:nvSpPr>
          <p:cNvPr id="2051" name="Rectangle 3"/>
          <p:cNvSpPr>
            <a:spLocks noGrp="1" noChangeArrowheads="1"/>
          </p:cNvSpPr>
          <p:nvPr>
            <p:ph type="subTitle" idx="1"/>
          </p:nvPr>
        </p:nvSpPr>
        <p:spPr/>
        <p:txBody>
          <a:bodyPr/>
          <a:lstStyle/>
          <a:p>
            <a:pPr eaLnBrk="1" hangingPunct="1">
              <a:defRPr/>
            </a:pPr>
            <a:r>
              <a:rPr lang="en-US" sz="3600" b="1"/>
              <a:t>Sean Clark</a:t>
            </a:r>
            <a:endParaRPr lang="en-US" sz="3600"/>
          </a:p>
          <a:p>
            <a:pPr eaLnBrk="1" hangingPunct="1">
              <a:defRPr/>
            </a:pPr>
            <a:r>
              <a:rPr lang="en-US" sz="2800"/>
              <a:t>Lecturer, Memorial University</a:t>
            </a:r>
          </a:p>
          <a:p>
            <a:pPr eaLnBrk="1" hangingPunct="1">
              <a:defRPr/>
            </a:pPr>
            <a:r>
              <a:rPr lang="en-US" sz="2800"/>
              <a:t>Doctoral Fellow, CFPS</a:t>
            </a:r>
            <a:endParaRPr lang="en-US" sz="3600"/>
          </a:p>
          <a:p>
            <a:pPr eaLnBrk="1" hangingPunct="1">
              <a:defRPr/>
            </a:pPr>
            <a:r>
              <a:rPr lang="en-US" sz="3600"/>
              <a:t>Fall Session, 2011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en-US" i="1" dirty="0" smtClean="0"/>
              <a:t>Conservatism Today</a:t>
            </a:r>
            <a:endParaRPr lang="en-US" i="1" dirty="0"/>
          </a:p>
        </p:txBody>
      </p:sp>
      <p:sp>
        <p:nvSpPr>
          <p:cNvPr id="3" name="Content Placeholder 2"/>
          <p:cNvSpPr>
            <a:spLocks noGrp="1"/>
          </p:cNvSpPr>
          <p:nvPr>
            <p:ph idx="1"/>
          </p:nvPr>
        </p:nvSpPr>
        <p:spPr>
          <a:xfrm>
            <a:off x="685800" y="914400"/>
            <a:ext cx="7772400" cy="5943600"/>
          </a:xfrm>
        </p:spPr>
        <p:txBody>
          <a:bodyPr>
            <a:normAutofit fontScale="55000" lnSpcReduction="20000"/>
          </a:bodyPr>
          <a:lstStyle/>
          <a:p>
            <a:pPr>
              <a:defRPr/>
            </a:pPr>
            <a:r>
              <a:rPr lang="en-US" dirty="0" smtClean="0"/>
              <a:t>Modern conservatism has tempered its views under the liberal challenge..</a:t>
            </a:r>
          </a:p>
          <a:p>
            <a:pPr lvl="1">
              <a:defRPr/>
            </a:pPr>
            <a:r>
              <a:rPr lang="en-US" dirty="0" smtClean="0"/>
              <a:t>No longer advocate institutionalization of inequality (i.e. emperors).</a:t>
            </a:r>
          </a:p>
          <a:p>
            <a:pPr lvl="2">
              <a:defRPr/>
            </a:pPr>
            <a:r>
              <a:rPr lang="en-US" dirty="0" smtClean="0"/>
              <a:t>Are in favour of </a:t>
            </a:r>
            <a:r>
              <a:rPr lang="en-US" u="sng" dirty="0" smtClean="0"/>
              <a:t>democracy</a:t>
            </a:r>
            <a:r>
              <a:rPr lang="en-US" dirty="0" smtClean="0"/>
              <a:t>.  Gifted must be given opportunity to rise.</a:t>
            </a:r>
          </a:p>
          <a:p>
            <a:pPr lvl="1">
              <a:defRPr/>
            </a:pPr>
            <a:r>
              <a:rPr lang="en-US" dirty="0" smtClean="0"/>
              <a:t>Even so, remain convinced that submission to authority and slowing change can actually be a good thing—helps </a:t>
            </a:r>
            <a:r>
              <a:rPr lang="en-US" dirty="0" err="1" smtClean="0"/>
              <a:t>w</a:t>
            </a:r>
            <a:r>
              <a:rPr lang="en-US" dirty="0" smtClean="0"/>
              <a:t> social cohesion.</a:t>
            </a:r>
          </a:p>
          <a:p>
            <a:pPr lvl="2">
              <a:defRPr/>
            </a:pPr>
            <a:r>
              <a:rPr lang="en-US" dirty="0" smtClean="0"/>
              <a:t>Still have much to say re crime, religion, national development, immigration &amp; morality legislation. </a:t>
            </a:r>
          </a:p>
          <a:p>
            <a:pPr lvl="3">
              <a:defRPr/>
            </a:pPr>
            <a:r>
              <a:rPr lang="en-US" dirty="0" smtClean="0"/>
              <a:t>Look at Quebec’s ‘Reasonable Accommodations’ panel, France’s veil ban, US &amp; mosque-building, Harper’s prison building —all pt of conservative tendency to put a brake on change.</a:t>
            </a:r>
          </a:p>
          <a:p>
            <a:pPr>
              <a:defRPr/>
            </a:pPr>
            <a:r>
              <a:rPr lang="en-US" dirty="0" smtClean="0"/>
              <a:t>In West, liberalism is dominant, but still are conservative trends.</a:t>
            </a:r>
          </a:p>
          <a:p>
            <a:pPr lvl="1">
              <a:defRPr/>
            </a:pPr>
            <a:r>
              <a:rPr lang="en-US" u="sng" dirty="0" smtClean="0"/>
              <a:t>US</a:t>
            </a:r>
            <a:r>
              <a:rPr lang="en-US" dirty="0" smtClean="0"/>
              <a:t>: social conservatism, particularly regarding religion, still very powerful.  </a:t>
            </a:r>
          </a:p>
          <a:p>
            <a:pPr lvl="1">
              <a:defRPr/>
            </a:pPr>
            <a:r>
              <a:rPr lang="en-US" u="sng" dirty="0" smtClean="0"/>
              <a:t>Canada</a:t>
            </a:r>
            <a:r>
              <a:rPr lang="en-US" dirty="0" smtClean="0"/>
              <a:t>: Conservative Party emphasizes law &amp; order, nation-building projects (i.e. continental railway, early opposition to FT), &amp; a muscular foreign policy.  </a:t>
            </a:r>
          </a:p>
          <a:p>
            <a:pPr lvl="2">
              <a:defRPr/>
            </a:pPr>
            <a:r>
              <a:rPr lang="en-US" dirty="0" smtClean="0"/>
              <a:t>Even stronger was pre-’60s Quebec, </a:t>
            </a:r>
            <a:r>
              <a:rPr lang="en-US" dirty="0" err="1" smtClean="0"/>
              <a:t>w</a:t>
            </a:r>
            <a:r>
              <a:rPr lang="en-US" dirty="0" smtClean="0"/>
              <a:t> political leaders promoting ‘Catholic values’ of large families, rural lifestyles, &amp; </a:t>
            </a:r>
            <a:r>
              <a:rPr lang="en-US" dirty="0" err="1" smtClean="0"/>
              <a:t>apoliticalization</a:t>
            </a:r>
            <a:r>
              <a:rPr lang="en-US" dirty="0" smtClean="0"/>
              <a:t>.</a:t>
            </a:r>
          </a:p>
          <a:p>
            <a:pPr lvl="1">
              <a:defRPr/>
            </a:pPr>
            <a:r>
              <a:rPr lang="en-US" u="sng" dirty="0" smtClean="0"/>
              <a:t>Europe</a:t>
            </a:r>
            <a:r>
              <a:rPr lang="en-US" dirty="0" smtClean="0"/>
              <a:t>: ‘Christian Democratic’ parties still popular.  Stress moral issues (i.e. marriage, abortion) &amp; national development (</a:t>
            </a:r>
            <a:r>
              <a:rPr lang="en-US" dirty="0" err="1" smtClean="0"/>
              <a:t>ag</a:t>
            </a:r>
            <a:r>
              <a:rPr lang="en-US" dirty="0" smtClean="0"/>
              <a:t> subsidies, industrial champions, etc).</a:t>
            </a:r>
          </a:p>
          <a:p>
            <a:pPr lvl="2">
              <a:defRPr/>
            </a:pPr>
            <a:r>
              <a:rPr lang="en-US" dirty="0" smtClean="0"/>
              <a:t>Cameron post Aug ‘11 riots: "Children without fathers. Schools without discipline. Reward without effort. Crime without punishment. Rights without responsibilities. Communities without control. Some of the worst aspects of human nature tolerated, indulged – sometimes even incentivized – by a state and its agencies that in parts have become literally demoralized.”</a:t>
            </a:r>
          </a:p>
          <a:p>
            <a:pPr lvl="1">
              <a:defRPr/>
            </a:pPr>
            <a:r>
              <a:rPr lang="en-US" dirty="0" err="1" smtClean="0">
                <a:sym typeface="Wingdings"/>
              </a:rPr>
              <a:t></a:t>
            </a:r>
            <a:r>
              <a:rPr lang="en-US" dirty="0" smtClean="0">
                <a:sym typeface="Wingdings"/>
              </a:rPr>
              <a:t> May be a return to conservative though (or perhaps has been an under-appreciation of the strength of its endurance)</a:t>
            </a:r>
            <a:endParaRPr lang="en-US" dirty="0" smtClean="0"/>
          </a:p>
          <a:p>
            <a:pPr>
              <a:defRPr/>
            </a:pPr>
            <a:r>
              <a:rPr lang="en-US" dirty="0" smtClean="0"/>
              <a:t>Outside West, conservatism is even more powerful.</a:t>
            </a:r>
          </a:p>
          <a:p>
            <a:pPr lvl="1">
              <a:defRPr/>
            </a:pPr>
            <a:r>
              <a:rPr lang="en-US" dirty="0" smtClean="0"/>
              <a:t>Asia is deeply committed to nation-building projects (i.e. Three Gorges).  Africa &amp; Mid E extremely socially-conservative.  Latin America retains powerful, respect of authority commitment to unity, &amp; glory of the state.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i="1" dirty="0" smtClean="0"/>
              <a:t>How Ideologies Compete</a:t>
            </a:r>
            <a:endParaRPr lang="en-US" i="1" dirty="0"/>
          </a:p>
        </p:txBody>
      </p:sp>
      <p:sp>
        <p:nvSpPr>
          <p:cNvPr id="3" name="Content Placeholder 2"/>
          <p:cNvSpPr>
            <a:spLocks noGrp="1"/>
          </p:cNvSpPr>
          <p:nvPr>
            <p:ph idx="1"/>
          </p:nvPr>
        </p:nvSpPr>
        <p:spPr>
          <a:xfrm>
            <a:off x="152400" y="1066800"/>
            <a:ext cx="8839200" cy="5791200"/>
          </a:xfrm>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Lecture Arc</a:t>
            </a:r>
            <a:endParaRPr lang="en-US" dirty="0"/>
          </a:p>
        </p:txBody>
      </p:sp>
      <p:sp>
        <p:nvSpPr>
          <p:cNvPr id="3" name="Content Placeholder 2"/>
          <p:cNvSpPr>
            <a:spLocks noGrp="1"/>
          </p:cNvSpPr>
          <p:nvPr>
            <p:ph idx="1"/>
          </p:nvPr>
        </p:nvSpPr>
        <p:spPr/>
        <p:txBody>
          <a:bodyPr/>
          <a:lstStyle/>
          <a:p>
            <a:pPr>
              <a:defRPr/>
            </a:pPr>
            <a:r>
              <a:rPr lang="en-US" dirty="0" smtClean="0"/>
              <a:t>1. Ideology.</a:t>
            </a:r>
          </a:p>
          <a:p>
            <a:pPr lvl="1">
              <a:defRPr/>
            </a:pPr>
            <a:r>
              <a:rPr lang="en-US" dirty="0" smtClean="0"/>
              <a:t>Proponents, tenets, </a:t>
            </a:r>
            <a:r>
              <a:rPr lang="en-US" dirty="0" err="1" smtClean="0"/>
              <a:t>evolxn</a:t>
            </a:r>
            <a:r>
              <a:rPr lang="en-US" dirty="0" smtClean="0"/>
              <a:t>, &amp; place in </a:t>
            </a:r>
            <a:r>
              <a:rPr lang="en-US" dirty="0" err="1" smtClean="0"/>
              <a:t>contemp</a:t>
            </a:r>
            <a:r>
              <a:rPr lang="en-US" dirty="0" smtClean="0"/>
              <a:t> politics.</a:t>
            </a:r>
          </a:p>
          <a:p>
            <a:pPr>
              <a:defRPr/>
            </a:pPr>
            <a:r>
              <a:rPr lang="en-US" dirty="0" smtClean="0"/>
              <a:t>2. Liberalism.</a:t>
            </a:r>
          </a:p>
          <a:p>
            <a:pPr lvl="1">
              <a:defRPr/>
            </a:pPr>
            <a:r>
              <a:rPr lang="en-US" dirty="0" smtClean="0"/>
              <a:t>Classical, Reform, Modern.</a:t>
            </a:r>
          </a:p>
          <a:p>
            <a:pPr>
              <a:defRPr/>
            </a:pPr>
            <a:r>
              <a:rPr lang="en-US" dirty="0" smtClean="0"/>
              <a:t>3. Conservatism. </a:t>
            </a:r>
          </a:p>
          <a:p>
            <a:pPr lvl="1">
              <a:defRPr/>
            </a:pPr>
            <a:r>
              <a:rPr lang="en-US" dirty="0" smtClean="0"/>
              <a:t>Classical, Modern.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en-US" i="1" dirty="0" smtClean="0"/>
              <a:t>Ideology</a:t>
            </a:r>
            <a:endParaRPr lang="en-US" i="1" dirty="0"/>
          </a:p>
        </p:txBody>
      </p:sp>
      <p:sp>
        <p:nvSpPr>
          <p:cNvPr id="3" name="Content Placeholder 2"/>
          <p:cNvSpPr>
            <a:spLocks noGrp="1"/>
          </p:cNvSpPr>
          <p:nvPr>
            <p:ph idx="1"/>
          </p:nvPr>
        </p:nvSpPr>
        <p:spPr>
          <a:xfrm>
            <a:off x="152400" y="914400"/>
            <a:ext cx="8763000" cy="5943600"/>
          </a:xfrm>
        </p:spPr>
        <p:txBody>
          <a:bodyPr>
            <a:normAutofit fontScale="77500" lnSpcReduction="20000"/>
          </a:bodyPr>
          <a:lstStyle/>
          <a:p>
            <a:pPr>
              <a:defRPr/>
            </a:pPr>
            <a:r>
              <a:rPr lang="en-US" dirty="0" smtClean="0"/>
              <a:t>Is about a system of values &amp; preferences.</a:t>
            </a:r>
          </a:p>
          <a:p>
            <a:pPr lvl="1">
              <a:defRPr/>
            </a:pPr>
            <a:r>
              <a:rPr lang="en-US" dirty="0" smtClean="0"/>
              <a:t>Who should get what?  By what means?  To what ends?</a:t>
            </a:r>
          </a:p>
          <a:p>
            <a:pPr lvl="1">
              <a:defRPr/>
            </a:pPr>
            <a:r>
              <a:rPr lang="en-US" dirty="0" smtClean="0"/>
              <a:t>In particular, what is preferred balance </a:t>
            </a:r>
            <a:r>
              <a:rPr lang="en-US" dirty="0" err="1" smtClean="0"/>
              <a:t>btn</a:t>
            </a:r>
            <a:r>
              <a:rPr lang="en-US" dirty="0" smtClean="0"/>
              <a:t>:</a:t>
            </a:r>
          </a:p>
          <a:p>
            <a:pPr lvl="2">
              <a:defRPr/>
            </a:pPr>
            <a:r>
              <a:rPr lang="en-US" i="1" dirty="0" smtClean="0"/>
              <a:t>order</a:t>
            </a:r>
            <a:r>
              <a:rPr lang="en-US" dirty="0" smtClean="0"/>
              <a:t> &amp; </a:t>
            </a:r>
            <a:r>
              <a:rPr lang="en-US" i="1" dirty="0" smtClean="0"/>
              <a:t>freedom.</a:t>
            </a:r>
            <a:endParaRPr lang="en-US" dirty="0" smtClean="0"/>
          </a:p>
          <a:p>
            <a:pPr lvl="2">
              <a:defRPr/>
            </a:pPr>
            <a:r>
              <a:rPr lang="en-US" i="1" dirty="0" smtClean="0"/>
              <a:t>individuality</a:t>
            </a:r>
            <a:r>
              <a:rPr lang="en-US" dirty="0" smtClean="0"/>
              <a:t> &amp; social </a:t>
            </a:r>
            <a:r>
              <a:rPr lang="en-US" i="1" dirty="0" smtClean="0"/>
              <a:t>equality</a:t>
            </a:r>
            <a:r>
              <a:rPr lang="en-US" dirty="0" smtClean="0"/>
              <a:t>?</a:t>
            </a:r>
          </a:p>
          <a:p>
            <a:pPr lvl="2">
              <a:defRPr/>
            </a:pPr>
            <a:r>
              <a:rPr lang="en-US" dirty="0" err="1" smtClean="0">
                <a:sym typeface="Wingdings"/>
              </a:rPr>
              <a:t></a:t>
            </a:r>
            <a:r>
              <a:rPr lang="en-US" dirty="0" smtClean="0">
                <a:sym typeface="Wingdings"/>
              </a:rPr>
              <a:t> are axes of </a:t>
            </a:r>
            <a:r>
              <a:rPr lang="en-US" u="sng" dirty="0" smtClean="0">
                <a:sym typeface="Wingdings"/>
              </a:rPr>
              <a:t>trade-offs</a:t>
            </a:r>
            <a:r>
              <a:rPr lang="en-US" dirty="0" smtClean="0">
                <a:sym typeface="Wingdings"/>
              </a:rPr>
              <a:t>.</a:t>
            </a:r>
          </a:p>
          <a:p>
            <a:pPr lvl="3">
              <a:defRPr/>
            </a:pPr>
            <a:r>
              <a:rPr lang="en-US" dirty="0" smtClean="0">
                <a:sym typeface="Wingdings"/>
              </a:rPr>
              <a:t>(can graph accordingly).</a:t>
            </a:r>
          </a:p>
          <a:p>
            <a:pPr lvl="4">
              <a:defRPr/>
            </a:pPr>
            <a:r>
              <a:rPr lang="en-US" dirty="0" smtClean="0">
                <a:sym typeface="Wingdings"/>
              </a:rPr>
              <a:t>Traditional ‘left-right’ axis taken from sitting positions at the Constitutional Convention in 1789 Paris.</a:t>
            </a:r>
          </a:p>
          <a:p>
            <a:pPr lvl="5">
              <a:defRPr/>
            </a:pPr>
            <a:r>
              <a:rPr lang="en-US" dirty="0" smtClean="0">
                <a:sym typeface="Wingdings"/>
              </a:rPr>
              <a:t>Aristocrats &amp; defenders of the monarchy sat to the rights of the speaker’s tribune, while those in favour of a republic sat on the left.</a:t>
            </a:r>
          </a:p>
          <a:p>
            <a:pPr lvl="6">
              <a:defRPr/>
            </a:pPr>
            <a:r>
              <a:rPr lang="en-US" dirty="0" smtClean="0">
                <a:sym typeface="Wingdings"/>
              </a:rPr>
              <a:t>Grouping assembly members in this way facilitated counting votes.</a:t>
            </a:r>
          </a:p>
          <a:p>
            <a:pPr lvl="5">
              <a:defRPr/>
            </a:pPr>
            <a:r>
              <a:rPr lang="en-US" dirty="0" smtClean="0">
                <a:sym typeface="Wingdings"/>
              </a:rPr>
              <a:t>By 2</a:t>
            </a:r>
            <a:r>
              <a:rPr lang="en-US" baseline="30000" dirty="0" smtClean="0">
                <a:sym typeface="Wingdings"/>
              </a:rPr>
              <a:t>nd</a:t>
            </a:r>
            <a:r>
              <a:rPr lang="en-US" dirty="0" smtClean="0">
                <a:sym typeface="Wingdings"/>
              </a:rPr>
              <a:t> half of 19thC, ‘left-right’ labels spread to rest of Eur.</a:t>
            </a:r>
          </a:p>
          <a:p>
            <a:pPr lvl="6">
              <a:defRPr/>
            </a:pPr>
            <a:r>
              <a:rPr lang="en-US" dirty="0" smtClean="0"/>
              <a:t>Civil liberties &amp; econ freedoms parties sat on left, while right sat defenders of old hierarchical order &amp; commercial protectionism.</a:t>
            </a:r>
          </a:p>
          <a:p>
            <a:pPr lvl="5">
              <a:defRPr/>
            </a:pPr>
            <a:r>
              <a:rPr lang="en-US" dirty="0" smtClean="0"/>
              <a:t>In 20thC, see left as </a:t>
            </a:r>
            <a:r>
              <a:rPr lang="en-US" dirty="0" err="1" smtClean="0"/>
              <a:t>govt</a:t>
            </a:r>
            <a:r>
              <a:rPr lang="en-US" dirty="0" smtClean="0"/>
              <a:t> </a:t>
            </a:r>
            <a:r>
              <a:rPr lang="en-US" dirty="0" err="1" smtClean="0"/>
              <a:t>intervxn</a:t>
            </a:r>
            <a:r>
              <a:rPr lang="en-US" dirty="0" smtClean="0"/>
              <a:t>, &amp; right as free market (i.e. reversed positions from the </a:t>
            </a:r>
            <a:r>
              <a:rPr lang="en-US" dirty="0" err="1" smtClean="0"/>
              <a:t>previouse</a:t>
            </a:r>
            <a:r>
              <a:rPr lang="en-US" dirty="0" smtClean="0"/>
              <a:t> century).</a:t>
            </a:r>
          </a:p>
          <a:p>
            <a:pPr>
              <a:defRPr/>
            </a:pPr>
            <a:r>
              <a:rPr lang="en-US" dirty="0" smtClean="0"/>
              <a:t>Generally exist </a:t>
            </a:r>
            <a:r>
              <a:rPr lang="en-US" dirty="0" err="1" smtClean="0"/>
              <a:t>w</a:t>
            </a:r>
            <a:r>
              <a:rPr lang="en-US" dirty="0" smtClean="0"/>
              <a:t>/in longstanding philosophical traditions.</a:t>
            </a:r>
          </a:p>
          <a:p>
            <a:pPr lvl="1">
              <a:defRPr/>
            </a:pPr>
            <a:r>
              <a:rPr lang="en-US" dirty="0" smtClean="0"/>
              <a:t>These battles are not new—though specifics do evolve over time.</a:t>
            </a: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defRPr/>
            </a:pPr>
            <a:r>
              <a:rPr lang="en-US" i="1" dirty="0" smtClean="0"/>
              <a:t>Classical Liberalism</a:t>
            </a:r>
            <a:endParaRPr lang="en-US" i="1" dirty="0"/>
          </a:p>
        </p:txBody>
      </p:sp>
      <p:sp>
        <p:nvSpPr>
          <p:cNvPr id="3" name="Content Placeholder 2"/>
          <p:cNvSpPr>
            <a:spLocks noGrp="1"/>
          </p:cNvSpPr>
          <p:nvPr>
            <p:ph idx="1"/>
          </p:nvPr>
        </p:nvSpPr>
        <p:spPr>
          <a:xfrm>
            <a:off x="228600" y="838200"/>
            <a:ext cx="8686800" cy="6019800"/>
          </a:xfrm>
        </p:spPr>
        <p:txBody>
          <a:bodyPr>
            <a:normAutofit fontScale="62500" lnSpcReduction="20000"/>
          </a:bodyPr>
          <a:lstStyle/>
          <a:p>
            <a:pPr>
              <a:defRPr/>
            </a:pPr>
            <a:r>
              <a:rPr lang="en-US" dirty="0" smtClean="0"/>
              <a:t>1. </a:t>
            </a:r>
            <a:r>
              <a:rPr lang="en-US" i="1" dirty="0" smtClean="0"/>
              <a:t>Classical</a:t>
            </a:r>
            <a:r>
              <a:rPr lang="en-US" dirty="0" smtClean="0"/>
              <a:t> liberalism emerged 1</a:t>
            </a:r>
            <a:r>
              <a:rPr lang="en-US" baseline="30000" dirty="0" smtClean="0"/>
              <a:t>st</a:t>
            </a:r>
            <a:r>
              <a:rPr lang="en-US" dirty="0" smtClean="0"/>
              <a:t> in ~17thC UK.</a:t>
            </a:r>
          </a:p>
          <a:p>
            <a:pPr lvl="1">
              <a:defRPr/>
            </a:pPr>
            <a:r>
              <a:rPr lang="en-US" dirty="0" smtClean="0"/>
              <a:t>Part of struggle </a:t>
            </a:r>
            <a:r>
              <a:rPr lang="en-US" dirty="0" err="1" smtClean="0"/>
              <a:t>btn</a:t>
            </a:r>
            <a:r>
              <a:rPr lang="en-US" dirty="0" smtClean="0"/>
              <a:t> rapidly growing </a:t>
            </a:r>
            <a:r>
              <a:rPr lang="en-US" dirty="0" err="1" smtClean="0"/>
              <a:t>bourgeoise</a:t>
            </a:r>
            <a:r>
              <a:rPr lang="en-US" dirty="0" smtClean="0"/>
              <a:t> &amp; monarchy.</a:t>
            </a:r>
          </a:p>
          <a:p>
            <a:pPr lvl="2">
              <a:defRPr/>
            </a:pPr>
            <a:r>
              <a:rPr lang="en-US" dirty="0" smtClean="0"/>
              <a:t>Merchants &amp; traders wanted rep in </a:t>
            </a:r>
            <a:r>
              <a:rPr lang="en-US" dirty="0" err="1" smtClean="0"/>
              <a:t>govt</a:t>
            </a:r>
            <a:r>
              <a:rPr lang="en-US" dirty="0" smtClean="0"/>
              <a:t> in return for paying taxes.  </a:t>
            </a:r>
          </a:p>
          <a:p>
            <a:pPr lvl="3">
              <a:defRPr/>
            </a:pPr>
            <a:r>
              <a:rPr lang="en-US" dirty="0" smtClean="0"/>
              <a:t>Force King John to sign Magna </a:t>
            </a:r>
            <a:r>
              <a:rPr lang="en-US" dirty="0" err="1" smtClean="0"/>
              <a:t>Carta</a:t>
            </a:r>
            <a:r>
              <a:rPr lang="en-US" dirty="0" smtClean="0"/>
              <a:t> in 1215.</a:t>
            </a:r>
          </a:p>
          <a:p>
            <a:pPr lvl="2">
              <a:defRPr/>
            </a:pPr>
            <a:r>
              <a:rPr lang="en-US" dirty="0" smtClean="0"/>
              <a:t>Victory in Civil War (absolutist Charles I beheaded in 1649) = parliament becomes more assertive.</a:t>
            </a:r>
          </a:p>
          <a:p>
            <a:pPr lvl="1">
              <a:defRPr/>
            </a:pPr>
            <a:r>
              <a:rPr lang="en-US" dirty="0" smtClean="0">
                <a:sym typeface="Wingdings"/>
              </a:rPr>
              <a:t>Goal (i.e. Locke 1632-1704): keep rulers accountable.</a:t>
            </a:r>
          </a:p>
          <a:p>
            <a:pPr lvl="2">
              <a:defRPr/>
            </a:pPr>
            <a:r>
              <a:rPr lang="en-US" dirty="0" smtClean="0">
                <a:sym typeface="Wingdings"/>
              </a:rPr>
              <a:t>Absolute power becomes arbitrary &amp; corrupt, hence dangerous to the common good.  </a:t>
            </a:r>
          </a:p>
          <a:p>
            <a:pPr lvl="3">
              <a:defRPr/>
            </a:pPr>
            <a:r>
              <a:rPr lang="en-US" dirty="0" smtClean="0">
                <a:sym typeface="Wingdings"/>
              </a:rPr>
              <a:t>Thus need ‘consent of the governed’ to ensure </a:t>
            </a:r>
            <a:r>
              <a:rPr lang="en-US" dirty="0" err="1" smtClean="0">
                <a:sym typeface="Wingdings"/>
              </a:rPr>
              <a:t>govt</a:t>
            </a:r>
            <a:r>
              <a:rPr lang="en-US" dirty="0" smtClean="0">
                <a:sym typeface="Wingdings"/>
              </a:rPr>
              <a:t> acts in society’s best interests.</a:t>
            </a:r>
          </a:p>
          <a:p>
            <a:pPr lvl="3">
              <a:defRPr/>
            </a:pPr>
            <a:r>
              <a:rPr lang="en-US" dirty="0" smtClean="0">
                <a:sym typeface="Wingdings"/>
              </a:rPr>
              <a:t>Demand: hold regular elections to provide popular representatives (</a:t>
            </a:r>
            <a:r>
              <a:rPr lang="en-US" i="1" dirty="0" smtClean="0">
                <a:sym typeface="Wingdings"/>
              </a:rPr>
              <a:t>at least for this new wealthy class</a:t>
            </a:r>
            <a:r>
              <a:rPr lang="en-US" dirty="0" smtClean="0">
                <a:sym typeface="Wingdings"/>
              </a:rPr>
              <a:t>), or else we’ll rebel.</a:t>
            </a:r>
          </a:p>
          <a:p>
            <a:pPr lvl="1">
              <a:defRPr/>
            </a:pPr>
            <a:r>
              <a:rPr lang="en-US" dirty="0" smtClean="0">
                <a:sym typeface="Wingdings"/>
              </a:rPr>
              <a:t>Focus on the utility-maximizing </a:t>
            </a:r>
            <a:r>
              <a:rPr lang="en-US" dirty="0" err="1" smtClean="0">
                <a:sym typeface="Wingdings"/>
              </a:rPr>
              <a:t>individ</a:t>
            </a:r>
            <a:r>
              <a:rPr lang="en-US" dirty="0" smtClean="0">
                <a:sym typeface="Wingdings"/>
              </a:rPr>
              <a:t> (profit is good).</a:t>
            </a:r>
          </a:p>
          <a:p>
            <a:pPr lvl="2">
              <a:defRPr/>
            </a:pPr>
            <a:r>
              <a:rPr lang="en-US" dirty="0" smtClean="0">
                <a:sym typeface="Wingdings"/>
              </a:rPr>
              <a:t>Humans are rational, autonomous (choose for themselves), &amp; self-interested.  </a:t>
            </a:r>
          </a:p>
          <a:p>
            <a:pPr lvl="2">
              <a:defRPr/>
            </a:pPr>
            <a:r>
              <a:rPr lang="en-US" dirty="0" smtClean="0">
                <a:sym typeface="Wingdings"/>
              </a:rPr>
              <a:t>Individuals know their circumstances best, thus </a:t>
            </a:r>
            <a:r>
              <a:rPr lang="en-US" dirty="0" err="1" smtClean="0">
                <a:sym typeface="Wingdings"/>
              </a:rPr>
              <a:t>govt</a:t>
            </a:r>
            <a:r>
              <a:rPr lang="en-US" dirty="0" smtClean="0">
                <a:sym typeface="Wingdings"/>
              </a:rPr>
              <a:t> intervention should be </a:t>
            </a:r>
            <a:r>
              <a:rPr lang="en-US" i="1" dirty="0" smtClean="0">
                <a:sym typeface="Wingdings"/>
              </a:rPr>
              <a:t>limited</a:t>
            </a:r>
            <a:r>
              <a:rPr lang="en-US" dirty="0" smtClean="0">
                <a:sym typeface="Wingdings"/>
              </a:rPr>
              <a:t> or </a:t>
            </a:r>
            <a:r>
              <a:rPr lang="en-US" i="1" dirty="0" err="1" smtClean="0">
                <a:sym typeface="Wingdings"/>
              </a:rPr>
              <a:t>lassez</a:t>
            </a:r>
            <a:r>
              <a:rPr lang="en-US" i="1" dirty="0" smtClean="0">
                <a:sym typeface="Wingdings"/>
              </a:rPr>
              <a:t>-faire </a:t>
            </a:r>
            <a:r>
              <a:rPr lang="en-US" dirty="0" smtClean="0">
                <a:sym typeface="Wingdings"/>
              </a:rPr>
              <a:t>(let Smith’s ‘invisible hand’ work).</a:t>
            </a:r>
          </a:p>
          <a:p>
            <a:pPr lvl="3">
              <a:defRPr/>
            </a:pPr>
            <a:r>
              <a:rPr lang="en-US" dirty="0" smtClean="0">
                <a:sym typeface="Wingdings"/>
              </a:rPr>
              <a:t>Require </a:t>
            </a:r>
            <a:r>
              <a:rPr lang="en-US" u="sng" dirty="0" smtClean="0">
                <a:sym typeface="Wingdings"/>
              </a:rPr>
              <a:t>freedom</a:t>
            </a:r>
            <a:r>
              <a:rPr lang="en-US" dirty="0" smtClean="0">
                <a:sym typeface="Wingdings"/>
              </a:rPr>
              <a:t> (political, economic, even social, i.e. religion) to let intellect &amp; creativity reach its potential.</a:t>
            </a:r>
          </a:p>
          <a:p>
            <a:pPr lvl="4">
              <a:defRPr/>
            </a:pPr>
            <a:r>
              <a:rPr lang="en-US" dirty="0" smtClean="0">
                <a:sym typeface="Wingdings"/>
              </a:rPr>
              <a:t>Ensure basic freedoms, &amp; our self interest will drive us to work hard, be efficient, etc.</a:t>
            </a:r>
          </a:p>
          <a:p>
            <a:pPr lvl="4">
              <a:defRPr/>
            </a:pPr>
            <a:r>
              <a:rPr lang="en-US" dirty="0" smtClean="0">
                <a:sym typeface="Wingdings"/>
              </a:rPr>
              <a:t>Assume </a:t>
            </a:r>
            <a:r>
              <a:rPr lang="en-US" dirty="0" err="1" smtClean="0">
                <a:sym typeface="Wingdings"/>
              </a:rPr>
              <a:t>max’d</a:t>
            </a:r>
            <a:r>
              <a:rPr lang="en-US" dirty="0" smtClean="0">
                <a:sym typeface="Wingdings"/>
              </a:rPr>
              <a:t> </a:t>
            </a:r>
            <a:r>
              <a:rPr lang="en-US" dirty="0" err="1" smtClean="0">
                <a:sym typeface="Wingdings"/>
              </a:rPr>
              <a:t>individ</a:t>
            </a:r>
            <a:r>
              <a:rPr lang="en-US" dirty="0" smtClean="0">
                <a:sym typeface="Wingdings"/>
              </a:rPr>
              <a:t> self-interest will = </a:t>
            </a:r>
            <a:r>
              <a:rPr lang="en-US" dirty="0" err="1" smtClean="0">
                <a:sym typeface="Wingdings"/>
              </a:rPr>
              <a:t>max’d</a:t>
            </a:r>
            <a:r>
              <a:rPr lang="en-US" dirty="0" smtClean="0">
                <a:sym typeface="Wingdings"/>
              </a:rPr>
              <a:t> </a:t>
            </a:r>
            <a:r>
              <a:rPr lang="en-US" u="sng" dirty="0" smtClean="0">
                <a:sym typeface="Wingdings"/>
              </a:rPr>
              <a:t>GROUP</a:t>
            </a:r>
            <a:r>
              <a:rPr lang="en-US" dirty="0" smtClean="0">
                <a:sym typeface="Wingdings"/>
              </a:rPr>
              <a:t> self-</a:t>
            </a:r>
            <a:r>
              <a:rPr lang="en-US" dirty="0" err="1" smtClean="0">
                <a:sym typeface="Wingdings"/>
              </a:rPr>
              <a:t>int</a:t>
            </a:r>
            <a:r>
              <a:rPr lang="en-US" dirty="0" smtClean="0">
                <a:sym typeface="Wingdings"/>
              </a:rPr>
              <a:t>.</a:t>
            </a:r>
          </a:p>
          <a:p>
            <a:pPr lvl="3">
              <a:defRPr/>
            </a:pPr>
            <a:r>
              <a:rPr lang="en-US" dirty="0" smtClean="0">
                <a:sym typeface="Wingdings"/>
              </a:rPr>
              <a:t>Equality before law (‘= rights’) vital to prevent abuse by the powerful (though liberals often pursue this half-heartedly, i.e. women’s suffrage).</a:t>
            </a:r>
          </a:p>
          <a:p>
            <a:pPr lvl="2">
              <a:defRPr/>
            </a:pPr>
            <a:r>
              <a:rPr lang="en-US" dirty="0" smtClean="0"/>
              <a:t>Jefferson: “That government is best which governs least.”</a:t>
            </a:r>
          </a:p>
          <a:p>
            <a:pPr lvl="3">
              <a:defRPr/>
            </a:pPr>
            <a:r>
              <a:rPr lang="en-US" dirty="0" smtClean="0"/>
              <a:t>Classic liberals want army, police, prisons—and not much else.</a:t>
            </a:r>
          </a:p>
          <a:p>
            <a:pPr lvl="4">
              <a:defRPr/>
            </a:pPr>
            <a:r>
              <a:rPr lang="en-US" dirty="0" smtClean="0"/>
              <a:t>Whig legislator Thomas Babington Macaulay: “Our rulers will best promote the improvement of the nation by strictly confining themselves to their own legitimate duties, by leaving capital to find its own most lucrative course, commodities their fair price, industry and intelligence their natural reward, idleness and folly their natural punishment, </a:t>
            </a:r>
            <a:r>
              <a:rPr lang="en-US" smtClean="0"/>
              <a:t>by maintaining </a:t>
            </a:r>
            <a:r>
              <a:rPr lang="en-US" dirty="0" smtClean="0"/>
              <a:t>peace, by defending property, and by observing strict economy in every department of the state.   Let the government do this: the people will assuredly do the rest.”</a:t>
            </a:r>
          </a:p>
          <a:p>
            <a:pPr lvl="2">
              <a:defRPr/>
            </a:pPr>
            <a:endParaRPr lang="en-US" dirty="0" smtClean="0">
              <a:sym typeface="Wingding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defRPr/>
            </a:pPr>
            <a:r>
              <a:rPr lang="en-US" i="1" dirty="0" smtClean="0"/>
              <a:t>Reform Liberalism</a:t>
            </a:r>
            <a:endParaRPr lang="en-US" i="1" dirty="0"/>
          </a:p>
        </p:txBody>
      </p:sp>
      <p:sp>
        <p:nvSpPr>
          <p:cNvPr id="3" name="Content Placeholder 2"/>
          <p:cNvSpPr>
            <a:spLocks noGrp="1"/>
          </p:cNvSpPr>
          <p:nvPr>
            <p:ph idx="1"/>
          </p:nvPr>
        </p:nvSpPr>
        <p:spPr>
          <a:xfrm>
            <a:off x="228600" y="838200"/>
            <a:ext cx="8686800" cy="6019800"/>
          </a:xfrm>
        </p:spPr>
        <p:txBody>
          <a:bodyPr>
            <a:normAutofit fontScale="62500" lnSpcReduction="20000"/>
          </a:bodyPr>
          <a:lstStyle/>
          <a:p>
            <a:pPr>
              <a:defRPr/>
            </a:pPr>
            <a:r>
              <a:rPr lang="en-US" dirty="0" smtClean="0"/>
              <a:t>2. Reform</a:t>
            </a:r>
          </a:p>
          <a:p>
            <a:pPr lvl="1">
              <a:defRPr/>
            </a:pPr>
            <a:r>
              <a:rPr lang="en-US" dirty="0" smtClean="0"/>
              <a:t>19</a:t>
            </a:r>
            <a:r>
              <a:rPr lang="en-US" baseline="30000" dirty="0" smtClean="0"/>
              <a:t>th</a:t>
            </a:r>
            <a:r>
              <a:rPr lang="en-US" dirty="0" smtClean="0"/>
              <a:t> C </a:t>
            </a:r>
            <a:r>
              <a:rPr lang="en-US" dirty="0" err="1" smtClean="0"/>
              <a:t>Indust</a:t>
            </a:r>
            <a:r>
              <a:rPr lang="en-US" dirty="0" smtClean="0"/>
              <a:t> Rev &amp; rise of middle class alongside poverty of working class accelerated demands.</a:t>
            </a:r>
          </a:p>
          <a:p>
            <a:pPr lvl="2">
              <a:defRPr/>
            </a:pPr>
            <a:r>
              <a:rPr lang="en-US" dirty="0" smtClean="0"/>
              <a:t>As wealth diffused, so too did demands for representation (liberalism became more </a:t>
            </a:r>
            <a:r>
              <a:rPr lang="en-US" i="1" dirty="0" smtClean="0"/>
              <a:t>democratic</a:t>
            </a:r>
            <a:r>
              <a:rPr lang="en-US" dirty="0" smtClean="0"/>
              <a:t>).  </a:t>
            </a:r>
          </a:p>
          <a:p>
            <a:pPr lvl="3">
              <a:defRPr/>
            </a:pPr>
            <a:r>
              <a:rPr lang="en-US" dirty="0" smtClean="0"/>
              <a:t>Suffrage therefore increased, first to working class males (mid-late 1800s), then to women (~WWI).</a:t>
            </a:r>
          </a:p>
          <a:p>
            <a:pPr lvl="4">
              <a:defRPr/>
            </a:pPr>
            <a:r>
              <a:rPr lang="en-US" dirty="0" smtClean="0"/>
              <a:t>1688-1832: &lt;10% of adult UK </a:t>
            </a:r>
            <a:r>
              <a:rPr lang="en-US" u="sng" dirty="0" smtClean="0"/>
              <a:t>males</a:t>
            </a:r>
            <a:r>
              <a:rPr lang="en-US" dirty="0" smtClean="0"/>
              <a:t> can vote.  1832 Act: 14%.  1867 Act: 32%  1885: 56%.  ‘18 all men over 21 &amp; </a:t>
            </a:r>
            <a:r>
              <a:rPr lang="en-US" u="sng" dirty="0" smtClean="0"/>
              <a:t>women</a:t>
            </a:r>
            <a:r>
              <a:rPr lang="en-US" dirty="0" smtClean="0"/>
              <a:t> &gt;30yrs.</a:t>
            </a:r>
          </a:p>
          <a:p>
            <a:pPr lvl="3">
              <a:defRPr/>
            </a:pPr>
            <a:r>
              <a:rPr lang="en-US" dirty="0" smtClean="0"/>
              <a:t>1800s also saw successive </a:t>
            </a:r>
            <a:r>
              <a:rPr lang="en-US" i="1" dirty="0" smtClean="0"/>
              <a:t>Factory Acts</a:t>
            </a:r>
            <a:r>
              <a:rPr lang="en-US" dirty="0" smtClean="0"/>
              <a:t>, to improve working conditions, lower work hours (to 10/day), &amp; ban children.</a:t>
            </a:r>
          </a:p>
          <a:p>
            <a:pPr lvl="2">
              <a:defRPr/>
            </a:pPr>
            <a:r>
              <a:rPr lang="en-US" dirty="0" smtClean="0"/>
              <a:t>Reinforced by failure of classical liberal solutions.</a:t>
            </a:r>
          </a:p>
          <a:p>
            <a:pPr lvl="3">
              <a:defRPr/>
            </a:pPr>
            <a:r>
              <a:rPr lang="en-US" dirty="0" smtClean="0"/>
              <a:t>I.e. ‘hands-off’ not help in Irish Potato famine.</a:t>
            </a:r>
          </a:p>
          <a:p>
            <a:pPr lvl="3">
              <a:defRPr/>
            </a:pPr>
            <a:r>
              <a:rPr lang="en-US" dirty="0" smtClean="0"/>
              <a:t>Middle classes growing, but many in lower classes staying poor.</a:t>
            </a:r>
          </a:p>
          <a:p>
            <a:pPr lvl="1">
              <a:defRPr/>
            </a:pPr>
            <a:r>
              <a:rPr lang="en-US" dirty="0" err="1" smtClean="0"/>
              <a:t>Movt</a:t>
            </a:r>
            <a:r>
              <a:rPr lang="en-US" dirty="0" smtClean="0"/>
              <a:t> from ‘negative’ freedom (no constraints), to ‘positive’ (must have not just right, but also </a:t>
            </a:r>
            <a:r>
              <a:rPr lang="en-US" i="1" dirty="0" smtClean="0"/>
              <a:t>capacity </a:t>
            </a:r>
            <a:r>
              <a:rPr lang="en-US" dirty="0" smtClean="0"/>
              <a:t>to act).</a:t>
            </a:r>
          </a:p>
          <a:p>
            <a:pPr lvl="2">
              <a:defRPr/>
            </a:pPr>
            <a:r>
              <a:rPr lang="en-US" dirty="0" smtClean="0"/>
              <a:t>Can poor really be free if have no opportunities to pursue own creativity?  Thus must </a:t>
            </a:r>
            <a:r>
              <a:rPr lang="en-US" i="1" dirty="0" smtClean="0"/>
              <a:t>empower</a:t>
            </a:r>
            <a:r>
              <a:rPr lang="en-US" dirty="0" smtClean="0"/>
              <a:t> those marginalized.  = rise of the ‘welfare state’.</a:t>
            </a:r>
          </a:p>
          <a:p>
            <a:pPr lvl="3">
              <a:defRPr/>
            </a:pPr>
            <a:r>
              <a:rPr lang="en-US" dirty="0" smtClean="0"/>
              <a:t>Much more willing to accept state intervention, i.e. higher taxes (including ‘progressive T’, where rich </a:t>
            </a:r>
            <a:r>
              <a:rPr lang="en-US" dirty="0" err="1" smtClean="0"/>
              <a:t>T’d</a:t>
            </a:r>
            <a:r>
              <a:rPr lang="en-US" dirty="0" smtClean="0"/>
              <a:t> at &gt;</a:t>
            </a:r>
            <a:r>
              <a:rPr lang="en-US" dirty="0" err="1" smtClean="0"/>
              <a:t>er</a:t>
            </a:r>
            <a:r>
              <a:rPr lang="en-US" dirty="0" smtClean="0"/>
              <a:t> rate) &amp; modern welfare state—the ‘social safety net’.</a:t>
            </a:r>
          </a:p>
          <a:p>
            <a:pPr lvl="4">
              <a:defRPr/>
            </a:pPr>
            <a:r>
              <a:rPr lang="en-US" dirty="0" smtClean="0"/>
              <a:t>Pearson: “Liberalism includes the negative requirement of removing anything that stands in the way of individual and collective progress….The Liberal Party, however, must also promote the positive purpose of ensuring that all citizens, without any discrimination, will be in a position to take advantage of the opportunities opened up; of the freedoms that have been won.” (pix)</a:t>
            </a:r>
          </a:p>
          <a:p>
            <a:pPr lvl="1">
              <a:defRPr/>
            </a:pPr>
            <a:r>
              <a:rPr lang="en-US" dirty="0" err="1" smtClean="0"/>
              <a:t>Democ</a:t>
            </a:r>
            <a:r>
              <a:rPr lang="en-US" dirty="0" smtClean="0"/>
              <a:t> &amp; liberalism </a:t>
            </a:r>
            <a:r>
              <a:rPr lang="en-US" u="sng" dirty="0" smtClean="0"/>
              <a:t>not</a:t>
            </a:r>
            <a:r>
              <a:rPr lang="en-US" dirty="0" smtClean="0"/>
              <a:t> the same concept.</a:t>
            </a:r>
          </a:p>
          <a:p>
            <a:pPr lvl="2">
              <a:defRPr/>
            </a:pPr>
            <a:r>
              <a:rPr lang="en-US" dirty="0" smtClean="0"/>
              <a:t>Can be liberal (have rights &amp; freedoms), but no voting (i.e. pre-1997 HK), or have voting, but little freedoms (i.e. Russia today).</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pPr>
              <a:defRPr/>
            </a:pPr>
            <a:r>
              <a:rPr lang="en-US" i="1" dirty="0" smtClean="0"/>
              <a:t>Modern Liberalism</a:t>
            </a:r>
            <a:endParaRPr lang="en-US" i="1" dirty="0"/>
          </a:p>
        </p:txBody>
      </p:sp>
      <p:sp>
        <p:nvSpPr>
          <p:cNvPr id="3" name="Content Placeholder 2"/>
          <p:cNvSpPr>
            <a:spLocks noGrp="1"/>
          </p:cNvSpPr>
          <p:nvPr>
            <p:ph idx="1"/>
          </p:nvPr>
        </p:nvSpPr>
        <p:spPr>
          <a:xfrm>
            <a:off x="152400" y="838200"/>
            <a:ext cx="8839200" cy="6019800"/>
          </a:xfrm>
        </p:spPr>
        <p:txBody>
          <a:bodyPr>
            <a:normAutofit fontScale="62500" lnSpcReduction="20000"/>
          </a:bodyPr>
          <a:lstStyle/>
          <a:p>
            <a:pPr>
              <a:defRPr/>
            </a:pPr>
            <a:r>
              <a:rPr lang="en-US" dirty="0" smtClean="0"/>
              <a:t>Western societies dominated by liberalism (more than ‘Large-</a:t>
            </a:r>
            <a:r>
              <a:rPr lang="en-US" i="1" dirty="0" smtClean="0"/>
              <a:t>L</a:t>
            </a:r>
            <a:r>
              <a:rPr lang="en-US" dirty="0" smtClean="0"/>
              <a:t>’ liberal parties adhere).</a:t>
            </a:r>
          </a:p>
          <a:p>
            <a:pPr lvl="1">
              <a:defRPr/>
            </a:pPr>
            <a:r>
              <a:rPr lang="en-US" i="1" dirty="0" smtClean="0"/>
              <a:t>Politically</a:t>
            </a:r>
            <a:r>
              <a:rPr lang="en-US" dirty="0" smtClean="0"/>
              <a:t>: power limited by parliament, elections, federalism, legal rights (i.e. Charter).</a:t>
            </a:r>
          </a:p>
          <a:p>
            <a:pPr lvl="2">
              <a:defRPr/>
            </a:pPr>
            <a:r>
              <a:rPr lang="en-US" dirty="0" smtClean="0"/>
              <a:t>US: keen on Classical lib: checks &amp; balances at every level (i.e. split </a:t>
            </a:r>
            <a:r>
              <a:rPr lang="en-US" dirty="0" err="1" smtClean="0"/>
              <a:t>btn</a:t>
            </a:r>
            <a:r>
              <a:rPr lang="en-US" dirty="0" smtClean="0"/>
              <a:t> President &amp; Congress).</a:t>
            </a:r>
          </a:p>
          <a:p>
            <a:pPr lvl="3">
              <a:defRPr/>
            </a:pPr>
            <a:r>
              <a:rPr lang="en-US" dirty="0" smtClean="0"/>
              <a:t>Chief concern is max individual freedom &amp; keeping check on </a:t>
            </a:r>
            <a:r>
              <a:rPr lang="en-US" dirty="0" err="1" smtClean="0"/>
              <a:t>govt</a:t>
            </a:r>
            <a:r>
              <a:rPr lang="en-US" dirty="0" smtClean="0"/>
              <a:t> power.</a:t>
            </a:r>
          </a:p>
          <a:p>
            <a:pPr lvl="2">
              <a:defRPr/>
            </a:pPr>
            <a:r>
              <a:rPr lang="en-US" dirty="0" smtClean="0"/>
              <a:t>Europe: more Reform-minded, i.e. big on social justice.</a:t>
            </a:r>
          </a:p>
          <a:p>
            <a:pPr lvl="1">
              <a:defRPr/>
            </a:pPr>
            <a:r>
              <a:rPr lang="en-US" i="1" dirty="0" smtClean="0"/>
              <a:t>Economically</a:t>
            </a:r>
            <a:r>
              <a:rPr lang="en-US" dirty="0" smtClean="0"/>
              <a:t>: free market economies are the norm—though </a:t>
            </a:r>
            <a:r>
              <a:rPr lang="en-US" dirty="0" err="1" smtClean="0"/>
              <a:t>govts</a:t>
            </a:r>
            <a:r>
              <a:rPr lang="en-US" dirty="0" smtClean="0"/>
              <a:t> </a:t>
            </a:r>
            <a:r>
              <a:rPr lang="en-US" u="sng" dirty="0" smtClean="0"/>
              <a:t>do</a:t>
            </a:r>
            <a:r>
              <a:rPr lang="en-US" dirty="0" smtClean="0"/>
              <a:t> intervene in certain sectors.</a:t>
            </a:r>
          </a:p>
          <a:p>
            <a:pPr lvl="2">
              <a:defRPr/>
            </a:pPr>
            <a:r>
              <a:rPr lang="en-US" i="1" dirty="0" smtClean="0"/>
              <a:t>Some</a:t>
            </a:r>
            <a:r>
              <a:rPr lang="en-US" dirty="0" smtClean="0"/>
              <a:t> redistribution of wealth thru progressive T, public education &amp; infrastructure, </a:t>
            </a:r>
            <a:r>
              <a:rPr lang="en-US" dirty="0" err="1" smtClean="0"/>
              <a:t>ect</a:t>
            </a:r>
            <a:r>
              <a:rPr lang="en-US" dirty="0" smtClean="0"/>
              <a:t>.</a:t>
            </a:r>
          </a:p>
          <a:p>
            <a:pPr lvl="1">
              <a:defRPr/>
            </a:pPr>
            <a:r>
              <a:rPr lang="en-US" dirty="0" smtClean="0"/>
              <a:t>Political debates centre </a:t>
            </a:r>
            <a:r>
              <a:rPr lang="en-US" dirty="0" err="1" smtClean="0"/>
              <a:t>btn</a:t>
            </a:r>
            <a:r>
              <a:rPr lang="en-US" dirty="0" smtClean="0"/>
              <a:t> Classical ideals (such as lower T) &amp; Reform (empowerment of the disadvantaged).</a:t>
            </a:r>
          </a:p>
          <a:p>
            <a:pPr lvl="2">
              <a:defRPr/>
            </a:pPr>
            <a:r>
              <a:rPr lang="en-US" dirty="0" smtClean="0"/>
              <a:t>(Tragically) ironic that shout so much when </a:t>
            </a:r>
            <a:r>
              <a:rPr lang="en-US" u="sng" dirty="0" smtClean="0"/>
              <a:t>agree</a:t>
            </a:r>
            <a:r>
              <a:rPr lang="en-US" dirty="0" smtClean="0"/>
              <a:t> on the basics.</a:t>
            </a:r>
          </a:p>
          <a:p>
            <a:pPr lvl="1">
              <a:defRPr/>
            </a:pPr>
            <a:r>
              <a:rPr lang="en-US" dirty="0" smtClean="0"/>
              <a:t>1990s &amp; early 2000s: heavy emphasis on exporting liberal precepts abroad (how aggressively, however, has been matter </a:t>
            </a:r>
            <a:r>
              <a:rPr lang="en-US" dirty="0" err="1" smtClean="0"/>
              <a:t>btn</a:t>
            </a:r>
            <a:r>
              <a:rPr lang="en-US" dirty="0" smtClean="0"/>
              <a:t> </a:t>
            </a:r>
            <a:r>
              <a:rPr lang="en-US" i="1" dirty="0" smtClean="0"/>
              <a:t>hawks &amp; doves</a:t>
            </a:r>
            <a:r>
              <a:rPr lang="en-US" dirty="0" smtClean="0"/>
              <a:t>).</a:t>
            </a:r>
          </a:p>
          <a:p>
            <a:pPr lvl="2">
              <a:defRPr/>
            </a:pPr>
            <a:r>
              <a:rPr lang="en-US" dirty="0" smtClean="0"/>
              <a:t>Hoped to spread liberal individualist freedoms &amp; trade (is a longstanding quest to ‘spread the gospel’), but results were mixed (i.e. China trades, but is authoritarian.  Haiti has neither. Plus, ltd </a:t>
            </a:r>
            <a:r>
              <a:rPr lang="en-US" dirty="0" err="1" smtClean="0"/>
              <a:t>govt</a:t>
            </a:r>
            <a:r>
              <a:rPr lang="en-US" dirty="0" smtClean="0"/>
              <a:t> = layoffs). </a:t>
            </a:r>
          </a:p>
          <a:p>
            <a:pPr lvl="3">
              <a:defRPr/>
            </a:pPr>
            <a:r>
              <a:rPr lang="en-US" dirty="0" smtClean="0"/>
              <a:t>Robert Kagan: US’ “grand strategy of building the post-Cold War order around expanding markets, democracy, and institutions was the triumphant embodiment of the liberal vision of international order.”</a:t>
            </a:r>
          </a:p>
          <a:p>
            <a:pPr lvl="3">
              <a:defRPr/>
            </a:pPr>
            <a:r>
              <a:rPr lang="en-US" dirty="0" smtClean="0"/>
              <a:t>Clinton ’94 State of the Union: “Democracies don’t attack each other.”</a:t>
            </a:r>
          </a:p>
          <a:p>
            <a:pPr lvl="4">
              <a:defRPr/>
            </a:pPr>
            <a:r>
              <a:rPr lang="en-US" dirty="0" smtClean="0"/>
              <a:t>Crucial is Nye’s ‘Soft Power.’</a:t>
            </a:r>
          </a:p>
          <a:p>
            <a:pPr lvl="3">
              <a:defRPr/>
            </a:pPr>
            <a:r>
              <a:rPr lang="en-US" dirty="0" smtClean="0"/>
              <a:t>US 2002 National Security Strategy: prominently features democracy promotion.</a:t>
            </a:r>
          </a:p>
          <a:p>
            <a:pPr lvl="4">
              <a:defRPr/>
            </a:pPr>
            <a:r>
              <a:rPr lang="en-US" dirty="0" smtClean="0"/>
              <a:t>Is much more hawkish willingness.  I.e. Ferguson: ‘Soft power is, well, soft.’</a:t>
            </a:r>
          </a:p>
          <a:p>
            <a:pPr lvl="2">
              <a:defRPr/>
            </a:pPr>
            <a:r>
              <a:rPr lang="en-US" dirty="0" smtClean="0"/>
              <a:t>Lee </a:t>
            </a:r>
            <a:r>
              <a:rPr lang="en-US" dirty="0" err="1" smtClean="0"/>
              <a:t>Kuan</a:t>
            </a:r>
            <a:r>
              <a:rPr lang="en-US" dirty="0" smtClean="0"/>
              <a:t> Yew: East Asia’s collectivist values (primacy of </a:t>
            </a:r>
            <a:r>
              <a:rPr lang="en-US" i="1" dirty="0" smtClean="0"/>
              <a:t>community</a:t>
            </a:r>
            <a:r>
              <a:rPr lang="en-US" dirty="0" smtClean="0"/>
              <a:t>, not individual) mean liberalism is ill-suited. </a:t>
            </a:r>
          </a:p>
          <a:p>
            <a:pPr lvl="3">
              <a:defRPr/>
            </a:pPr>
            <a:r>
              <a:rPr lang="en-US" dirty="0" smtClean="0"/>
              <a:t>How eagerly has liberalism been taken up in Afghanistan?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143000"/>
          </a:xfrm>
        </p:spPr>
        <p:txBody>
          <a:bodyPr/>
          <a:lstStyle/>
          <a:p>
            <a:pPr>
              <a:defRPr/>
            </a:pPr>
            <a:r>
              <a:rPr lang="en-US" i="1" dirty="0" smtClean="0"/>
              <a:t>Classical Conservatism</a:t>
            </a:r>
            <a:endParaRPr lang="en-US" i="1" dirty="0"/>
          </a:p>
        </p:txBody>
      </p:sp>
      <p:sp>
        <p:nvSpPr>
          <p:cNvPr id="3" name="Content Placeholder 2"/>
          <p:cNvSpPr>
            <a:spLocks noGrp="1"/>
          </p:cNvSpPr>
          <p:nvPr>
            <p:ph idx="1"/>
          </p:nvPr>
        </p:nvSpPr>
        <p:spPr>
          <a:xfrm>
            <a:off x="228600" y="914400"/>
            <a:ext cx="8610600" cy="5943600"/>
          </a:xfrm>
        </p:spPr>
        <p:txBody>
          <a:bodyPr>
            <a:normAutofit fontScale="85000" lnSpcReduction="20000"/>
          </a:bodyPr>
          <a:lstStyle/>
          <a:p>
            <a:pPr>
              <a:defRPr/>
            </a:pPr>
            <a:r>
              <a:rPr lang="en-US" dirty="0" smtClean="0"/>
              <a:t>Intellectually rooted in European feudalism, &amp; imperial </a:t>
            </a:r>
            <a:r>
              <a:rPr lang="en-US" u="sng" dirty="0" smtClean="0"/>
              <a:t>absolutism</a:t>
            </a:r>
            <a:r>
              <a:rPr lang="en-US" dirty="0" smtClean="0"/>
              <a:t> before that (‘archaic conservatism’).</a:t>
            </a:r>
          </a:p>
          <a:p>
            <a:pPr lvl="2">
              <a:defRPr/>
            </a:pPr>
            <a:r>
              <a:rPr lang="en-US" dirty="0" smtClean="0"/>
              <a:t>I.e. Plato (writing amidst Athenian decline): unbridled </a:t>
            </a:r>
            <a:r>
              <a:rPr lang="en-US" dirty="0" err="1" smtClean="0"/>
              <a:t>democ</a:t>
            </a:r>
            <a:r>
              <a:rPr lang="en-US" dirty="0" smtClean="0"/>
              <a:t> is dangerous.  Need ‘philosopher-king’ to direct society in best fashion.</a:t>
            </a:r>
          </a:p>
          <a:p>
            <a:pPr lvl="1">
              <a:defRPr/>
            </a:pPr>
            <a:r>
              <a:rPr lang="en-US" i="1" dirty="0" smtClean="0"/>
              <a:t>Crown</a:t>
            </a:r>
            <a:r>
              <a:rPr lang="en-US" dirty="0" smtClean="0"/>
              <a:t> (usually a monarch chosen thru blood lineage) leads society to ensure its protection, </a:t>
            </a:r>
            <a:r>
              <a:rPr lang="en-US" dirty="0" err="1" smtClean="0"/>
              <a:t>w</a:t>
            </a:r>
            <a:r>
              <a:rPr lang="en-US" dirty="0" smtClean="0"/>
              <a:t> obedience demanded in return.</a:t>
            </a:r>
          </a:p>
          <a:p>
            <a:pPr lvl="3">
              <a:defRPr/>
            </a:pPr>
            <a:r>
              <a:rPr lang="en-US" dirty="0" err="1" smtClean="0"/>
              <a:t>Bodin</a:t>
            </a:r>
            <a:r>
              <a:rPr lang="en-US" dirty="0" smtClean="0"/>
              <a:t> (1529-96): </a:t>
            </a:r>
            <a:r>
              <a:rPr lang="en-US" dirty="0" err="1" smtClean="0"/>
              <a:t>sovty</a:t>
            </a:r>
            <a:r>
              <a:rPr lang="en-US" dirty="0" smtClean="0"/>
              <a:t> is the </a:t>
            </a:r>
            <a:r>
              <a:rPr lang="en-US" dirty="0" err="1" smtClean="0"/>
              <a:t>untrammelled</a:t>
            </a:r>
            <a:r>
              <a:rPr lang="en-US" dirty="0" smtClean="0"/>
              <a:t> &amp; undivided power to make laws.</a:t>
            </a:r>
          </a:p>
          <a:p>
            <a:pPr lvl="3">
              <a:defRPr/>
            </a:pPr>
            <a:r>
              <a:rPr lang="en-US" dirty="0" smtClean="0"/>
              <a:t>Blackstone ‘1765-70: “there is and must be in every state a supreme, irresistible, absolute and uncontrolled authority, in which the right of </a:t>
            </a:r>
            <a:r>
              <a:rPr lang="en-US" dirty="0" err="1" smtClean="0"/>
              <a:t>soverignty</a:t>
            </a:r>
            <a:r>
              <a:rPr lang="en-US" dirty="0" smtClean="0"/>
              <a:t> resides.” </a:t>
            </a:r>
          </a:p>
          <a:p>
            <a:pPr lvl="2">
              <a:defRPr/>
            </a:pPr>
            <a:r>
              <a:rPr lang="en-US" dirty="0" smtClean="0"/>
              <a:t>Job of Hobbes’ </a:t>
            </a:r>
            <a:r>
              <a:rPr lang="en-US" i="1" dirty="0" smtClean="0"/>
              <a:t>Leviathan</a:t>
            </a:r>
            <a:r>
              <a:rPr lang="en-US" dirty="0" smtClean="0"/>
              <a:t>: bring order to society—organize our common defence against threats both </a:t>
            </a:r>
            <a:r>
              <a:rPr lang="en-US" dirty="0" err="1" smtClean="0"/>
              <a:t>w</a:t>
            </a:r>
            <a:r>
              <a:rPr lang="en-US" dirty="0" smtClean="0"/>
              <a:t>/in &amp; </a:t>
            </a:r>
            <a:r>
              <a:rPr lang="en-US" dirty="0" err="1" smtClean="0"/>
              <a:t>w</a:t>
            </a:r>
            <a:r>
              <a:rPr lang="en-US" dirty="0" smtClean="0"/>
              <a:t>/out: securing peace rather than securing liberty is the key </a:t>
            </a:r>
            <a:r>
              <a:rPr lang="en-US" dirty="0" err="1" smtClean="0"/>
              <a:t>conern</a:t>
            </a:r>
            <a:r>
              <a:rPr lang="en-US" dirty="0" smtClean="0"/>
              <a:t>.</a:t>
            </a:r>
          </a:p>
          <a:p>
            <a:pPr lvl="3">
              <a:defRPr/>
            </a:pPr>
            <a:r>
              <a:rPr lang="en-US" dirty="0" smtClean="0"/>
              <a:t>The bargain is obedience for safety.   </a:t>
            </a:r>
          </a:p>
          <a:p>
            <a:pPr lvl="2">
              <a:defRPr/>
            </a:pPr>
            <a:r>
              <a:rPr lang="en-US" dirty="0" smtClean="0"/>
              <a:t>Everyone has function &amp; place, thus best to stick to it.  (thus inherently accepts hierarchy).</a:t>
            </a:r>
          </a:p>
          <a:p>
            <a:pPr lvl="3">
              <a:defRPr/>
            </a:pPr>
            <a:r>
              <a:rPr lang="en-US" dirty="0" smtClean="0"/>
              <a:t>Borden 1913: “all men are not born equal in their capacity and energy.” (p216).</a:t>
            </a:r>
          </a:p>
          <a:p>
            <a:pPr lvl="1">
              <a:defRPr/>
            </a:pPr>
            <a:r>
              <a:rPr lang="en-US" dirty="0" smtClean="0"/>
              <a:t>Is history’s most commonly pervasive ideology.</a:t>
            </a:r>
          </a:p>
          <a:p>
            <a:pPr lvl="2">
              <a:defRPr/>
            </a:pPr>
            <a:r>
              <a:rPr lang="en-US" dirty="0" smtClean="0"/>
              <a:t>Though ran up against ever-stronger liberalism in 1600s &amp; 1700s.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i="1" dirty="0" smtClean="0"/>
              <a:t>A Fear of Change</a:t>
            </a:r>
            <a:endParaRPr lang="en-US" i="1" dirty="0"/>
          </a:p>
        </p:txBody>
      </p:sp>
      <p:sp>
        <p:nvSpPr>
          <p:cNvPr id="3" name="Content Placeholder 2"/>
          <p:cNvSpPr>
            <a:spLocks noGrp="1"/>
          </p:cNvSpPr>
          <p:nvPr>
            <p:ph idx="1"/>
          </p:nvPr>
        </p:nvSpPr>
        <p:spPr>
          <a:xfrm>
            <a:off x="152400" y="1143000"/>
            <a:ext cx="8839200" cy="5715000"/>
          </a:xfrm>
        </p:spPr>
        <p:txBody>
          <a:bodyPr>
            <a:normAutofit fontScale="85000" lnSpcReduction="20000"/>
          </a:bodyPr>
          <a:lstStyle/>
          <a:p>
            <a:pPr>
              <a:defRPr/>
            </a:pPr>
            <a:r>
              <a:rPr lang="en-US" dirty="0" smtClean="0"/>
              <a:t>French Revolution (1789) was watershed for classical thought.  Feudal order swept away in spasm of violence.</a:t>
            </a:r>
          </a:p>
          <a:p>
            <a:pPr lvl="1">
              <a:defRPr/>
            </a:pPr>
            <a:r>
              <a:rPr lang="en-US" dirty="0" smtClean="0"/>
              <a:t>‘</a:t>
            </a:r>
            <a:r>
              <a:rPr lang="en-US" i="1" dirty="0" err="1" smtClean="0"/>
              <a:t>Liberté</a:t>
            </a:r>
            <a:r>
              <a:rPr lang="en-US" i="1" dirty="0" smtClean="0"/>
              <a:t>, </a:t>
            </a:r>
            <a:r>
              <a:rPr lang="en-US" i="1" dirty="0" err="1" smtClean="0"/>
              <a:t>égalité</a:t>
            </a:r>
            <a:r>
              <a:rPr lang="en-US" i="1" dirty="0" smtClean="0"/>
              <a:t>, </a:t>
            </a:r>
            <a:r>
              <a:rPr lang="en-US" i="1" dirty="0" err="1" smtClean="0"/>
              <a:t>fraternité</a:t>
            </a:r>
            <a:r>
              <a:rPr lang="en-US" dirty="0" smtClean="0"/>
              <a:t>’ was liberal rallying cry.  Elites overthrown &amp; killed (i.e. Louis XVI, Lavoisier).</a:t>
            </a:r>
          </a:p>
          <a:p>
            <a:pPr lvl="2"/>
            <a:r>
              <a:rPr lang="en-US" dirty="0" smtClean="0"/>
              <a:t>Liberal Emmanuel-Joseph </a:t>
            </a:r>
            <a:r>
              <a:rPr lang="en-US" dirty="0" err="1" smtClean="0"/>
              <a:t>Seyès</a:t>
            </a:r>
            <a:r>
              <a:rPr lang="en-US" dirty="0" smtClean="0"/>
              <a:t>: “What is the Third Estate?  It is the whole?”  [conservatives fear this </a:t>
            </a:r>
            <a:r>
              <a:rPr lang="en-US" smtClean="0"/>
              <a:t>mob rule].</a:t>
            </a:r>
          </a:p>
          <a:p>
            <a:pPr lvl="1">
              <a:defRPr/>
            </a:pPr>
            <a:r>
              <a:rPr lang="en-US" dirty="0" smtClean="0"/>
              <a:t>Conservatives, i.e. Burke (1729-1797), were frightened at all the damage.  </a:t>
            </a:r>
          </a:p>
          <a:p>
            <a:pPr lvl="2">
              <a:defRPr/>
            </a:pPr>
            <a:r>
              <a:rPr lang="en-US" dirty="0" smtClean="0"/>
              <a:t>Society held together by custom &amp; tradition, thus so radical a break can offer only turmoil &amp; dictatorship (Directory, not democracy followed).</a:t>
            </a:r>
          </a:p>
          <a:p>
            <a:pPr lvl="3">
              <a:defRPr/>
            </a:pPr>
            <a:r>
              <a:rPr lang="en-US" dirty="0" smtClean="0"/>
              <a:t>Value </a:t>
            </a:r>
            <a:r>
              <a:rPr lang="en-US" u="sng" dirty="0" smtClean="0"/>
              <a:t>order</a:t>
            </a:r>
            <a:r>
              <a:rPr lang="en-US" dirty="0" smtClean="0"/>
              <a:t> over freedom.</a:t>
            </a:r>
          </a:p>
          <a:p>
            <a:pPr lvl="4">
              <a:defRPr/>
            </a:pPr>
            <a:r>
              <a:rPr lang="en-US" dirty="0" smtClean="0"/>
              <a:t>Burke 1790: “Good order is the foundation of all good things.”</a:t>
            </a:r>
          </a:p>
          <a:p>
            <a:pPr lvl="1">
              <a:defRPr/>
            </a:pPr>
            <a:r>
              <a:rPr lang="en-US" dirty="0" smtClean="0"/>
              <a:t>Common for Victorian N. </a:t>
            </a:r>
            <a:r>
              <a:rPr lang="en-US" dirty="0" err="1" smtClean="0"/>
              <a:t>Amer</a:t>
            </a:r>
            <a:r>
              <a:rPr lang="en-US" dirty="0" smtClean="0"/>
              <a:t> to approve of class, rank, &amp; distinctions (i.e. Macdonald, Cartier)—i.e. pro Senate, Riel executed 1885.</a:t>
            </a:r>
          </a:p>
          <a:p>
            <a:pPr lvl="2">
              <a:defRPr/>
            </a:pPr>
            <a:r>
              <a:rPr lang="en-US" dirty="0" smtClean="0"/>
              <a:t>Meighen ‘35: thinking of today is not “nearly as careful or as well-informed or as thoroughly guided by moral principles as the thinking of forty years ago.”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defRPr/>
            </a:pPr>
            <a:r>
              <a:rPr lang="en-US" i="1" dirty="0" smtClean="0"/>
              <a:t>Modern Conservatism</a:t>
            </a:r>
            <a:endParaRPr lang="en-US" i="1" dirty="0"/>
          </a:p>
        </p:txBody>
      </p:sp>
      <p:sp>
        <p:nvSpPr>
          <p:cNvPr id="3" name="Content Placeholder 2"/>
          <p:cNvSpPr>
            <a:spLocks noGrp="1"/>
          </p:cNvSpPr>
          <p:nvPr>
            <p:ph idx="1"/>
          </p:nvPr>
        </p:nvSpPr>
        <p:spPr>
          <a:xfrm>
            <a:off x="0" y="762000"/>
            <a:ext cx="9144000" cy="6096000"/>
          </a:xfrm>
        </p:spPr>
        <p:txBody>
          <a:bodyPr>
            <a:normAutofit fontScale="62500" lnSpcReduction="20000"/>
          </a:bodyPr>
          <a:lstStyle/>
          <a:p>
            <a:pPr>
              <a:defRPr/>
            </a:pPr>
            <a:r>
              <a:rPr lang="en-US" dirty="0" smtClean="0"/>
              <a:t>Abhor tyranny (are pro </a:t>
            </a:r>
            <a:r>
              <a:rPr lang="en-US" u="sng" dirty="0" smtClean="0"/>
              <a:t>democracy</a:t>
            </a:r>
            <a:r>
              <a:rPr lang="en-US" dirty="0" smtClean="0"/>
              <a:t>), but also do not accept assumption that society is aggregation of individuals.</a:t>
            </a:r>
          </a:p>
          <a:p>
            <a:pPr lvl="1">
              <a:defRPr/>
            </a:pPr>
            <a:r>
              <a:rPr lang="en-US" dirty="0" smtClean="0"/>
              <a:t>Instead, is an organic whole (i.e., ‘the </a:t>
            </a:r>
            <a:r>
              <a:rPr lang="en-US" u="sng" dirty="0" smtClean="0"/>
              <a:t>nation</a:t>
            </a:r>
            <a:r>
              <a:rPr lang="en-US" dirty="0" smtClean="0"/>
              <a:t>’), where all organs must work in concert—thus emphasis unity above all.</a:t>
            </a:r>
          </a:p>
          <a:p>
            <a:pPr lvl="2">
              <a:defRPr/>
            </a:pPr>
            <a:r>
              <a:rPr lang="en-US" dirty="0" smtClean="0"/>
              <a:t>Stress importance of shared social values &amp; traditions--when lacking, conflict risks rupturing society.  </a:t>
            </a:r>
          </a:p>
          <a:p>
            <a:pPr lvl="3">
              <a:defRPr/>
            </a:pPr>
            <a:r>
              <a:rPr lang="en-US" dirty="0" smtClean="0"/>
              <a:t>As we have seen, society can tear itself apart.</a:t>
            </a:r>
          </a:p>
          <a:p>
            <a:pPr lvl="2">
              <a:defRPr/>
            </a:pPr>
            <a:r>
              <a:rPr lang="en-US" dirty="0" smtClean="0"/>
              <a:t>Freedom matters (unlike in classical version), but retain a sense of the need for order.</a:t>
            </a:r>
          </a:p>
          <a:p>
            <a:pPr lvl="3">
              <a:defRPr/>
            </a:pPr>
            <a:r>
              <a:rPr lang="en-US" b="1" dirty="0" smtClean="0"/>
              <a:t>Take classical idea of powerful </a:t>
            </a:r>
            <a:r>
              <a:rPr lang="en-US" b="1" dirty="0" err="1" smtClean="0"/>
              <a:t>sovty</a:t>
            </a:r>
            <a:r>
              <a:rPr lang="en-US" b="1" dirty="0" smtClean="0"/>
              <a:t> &amp; divide it up </a:t>
            </a:r>
            <a:r>
              <a:rPr lang="en-US" dirty="0" smtClean="0"/>
              <a:t>(so is to state, not just 1 ruler).  Still is need for powerful state, however.</a:t>
            </a:r>
          </a:p>
          <a:p>
            <a:pPr lvl="3">
              <a:defRPr/>
            </a:pPr>
            <a:r>
              <a:rPr lang="en-US" dirty="0" smtClean="0"/>
              <a:t>‘Democratic </a:t>
            </a:r>
            <a:r>
              <a:rPr lang="en-US" dirty="0" err="1" smtClean="0"/>
              <a:t>Toryism</a:t>
            </a:r>
            <a:r>
              <a:rPr lang="en-US" dirty="0" smtClean="0"/>
              <a:t>.’</a:t>
            </a:r>
          </a:p>
          <a:p>
            <a:pPr lvl="1">
              <a:defRPr/>
            </a:pPr>
            <a:r>
              <a:rPr lang="en-US" dirty="0" smtClean="0"/>
              <a:t>Implication of preferring stability &amp; conformity is that you assume an objective moral order exists (such as religion or family).  </a:t>
            </a:r>
          </a:p>
          <a:p>
            <a:pPr lvl="2">
              <a:defRPr/>
            </a:pPr>
            <a:r>
              <a:rPr lang="en-US" dirty="0" smtClean="0"/>
              <a:t>These will be signposts of ‘right’ &amp; ‘wrong.’ </a:t>
            </a:r>
          </a:p>
          <a:p>
            <a:pPr lvl="3">
              <a:defRPr/>
            </a:pPr>
            <a:r>
              <a:rPr lang="en-US" dirty="0" smtClean="0"/>
              <a:t>Deviation from this moral guidance is viewed skeptically (again, risking social fabric).</a:t>
            </a:r>
          </a:p>
          <a:p>
            <a:pPr lvl="4">
              <a:defRPr/>
            </a:pPr>
            <a:r>
              <a:rPr lang="en-US" dirty="0" smtClean="0"/>
              <a:t>I.e. Plato attacked ‘practical </a:t>
            </a:r>
            <a:r>
              <a:rPr lang="en-US" dirty="0" err="1" smtClean="0"/>
              <a:t>moralism</a:t>
            </a:r>
            <a:r>
              <a:rPr lang="en-US" dirty="0" smtClean="0"/>
              <a:t>’ (or moral relativism) of the Sophists.  Offered instead ‘</a:t>
            </a:r>
            <a:r>
              <a:rPr lang="en-US" i="1" dirty="0" smtClean="0"/>
              <a:t>Republic</a:t>
            </a:r>
            <a:r>
              <a:rPr lang="en-US" dirty="0" smtClean="0"/>
              <a:t>’ as a permanent set of moral truths.</a:t>
            </a:r>
          </a:p>
          <a:p>
            <a:pPr lvl="3">
              <a:defRPr/>
            </a:pPr>
            <a:r>
              <a:rPr lang="en-US" dirty="0" smtClean="0"/>
              <a:t>Even Aristotle defended the aristocracy’s right to rule (though should be opened for others to join).</a:t>
            </a:r>
          </a:p>
          <a:p>
            <a:pPr lvl="2">
              <a:defRPr/>
            </a:pPr>
            <a:r>
              <a:rPr lang="en-US" dirty="0" smtClean="0"/>
              <a:t>Adherence demanded (though often under-recognized) not for irrational reasons (i.e. zealotry or </a:t>
            </a:r>
            <a:r>
              <a:rPr lang="en-US" dirty="0" err="1" smtClean="0"/>
              <a:t>fanatiscism</a:t>
            </a:r>
            <a:r>
              <a:rPr lang="en-US" dirty="0" smtClean="0"/>
              <a:t>), but for </a:t>
            </a:r>
            <a:r>
              <a:rPr lang="en-US" i="1" dirty="0" smtClean="0"/>
              <a:t>instrumental</a:t>
            </a:r>
            <a:r>
              <a:rPr lang="en-US" dirty="0" smtClean="0"/>
              <a:t> ones (i.e. keep society together).</a:t>
            </a:r>
          </a:p>
          <a:p>
            <a:pPr lvl="1">
              <a:defRPr/>
            </a:pPr>
            <a:r>
              <a:rPr lang="en-US" dirty="0" smtClean="0"/>
              <a:t>Is useful role for the state: ensure law &amp; order </a:t>
            </a:r>
            <a:r>
              <a:rPr lang="en-US" dirty="0" err="1" smtClean="0"/>
              <a:t>w</a:t>
            </a:r>
            <a:r>
              <a:rPr lang="en-US" dirty="0" smtClean="0"/>
              <a:t>/in, &amp; security from foreign threats.</a:t>
            </a:r>
          </a:p>
          <a:p>
            <a:pPr lvl="2">
              <a:defRPr/>
            </a:pPr>
            <a:r>
              <a:rPr lang="en-US" dirty="0" smtClean="0"/>
              <a:t>Like Reform liberals, are convinced the state has a useful role to play.</a:t>
            </a:r>
          </a:p>
          <a:p>
            <a:pPr lvl="3">
              <a:defRPr/>
            </a:pPr>
            <a:r>
              <a:rPr lang="en-US" dirty="0" smtClean="0"/>
              <a:t>Emphasis, however, is not on individual freedom, but the order, security, &amp; prosperity of the </a:t>
            </a:r>
            <a:r>
              <a:rPr lang="en-US" u="sng" dirty="0" smtClean="0"/>
              <a:t>collective</a:t>
            </a:r>
            <a:r>
              <a:rPr lang="en-US" dirty="0" smtClean="0"/>
              <a:t>. </a:t>
            </a:r>
          </a:p>
          <a:p>
            <a:pPr lvl="2">
              <a:defRPr/>
            </a:pPr>
            <a:r>
              <a:rPr lang="en-US" dirty="0" smtClean="0"/>
              <a:t>I.e. charity is not matter of equality (as hierarchy is okay), but of </a:t>
            </a:r>
            <a:r>
              <a:rPr lang="en-US" u="sng" dirty="0" smtClean="0"/>
              <a:t>moral</a:t>
            </a:r>
            <a:r>
              <a:rPr lang="en-US" dirty="0" smtClean="0"/>
              <a:t> necessity.</a:t>
            </a:r>
          </a:p>
          <a:p>
            <a:pPr lvl="3">
              <a:defRPr/>
            </a:pPr>
            <a:r>
              <a:rPr lang="en-US" dirty="0" smtClean="0"/>
              <a:t>I.e. rich face </a:t>
            </a:r>
            <a:r>
              <a:rPr lang="en-US" i="1" dirty="0" smtClean="0"/>
              <a:t>‘noblesse oblige</a:t>
            </a:r>
            <a:r>
              <a:rPr lang="en-US" dirty="0" smtClean="0"/>
              <a:t>’ (responsibility to assist the less fortunate). </a:t>
            </a:r>
          </a:p>
          <a:p>
            <a:pPr lvl="1">
              <a:defRPr/>
            </a:pPr>
            <a:endParaRPr lang="en-US" dirty="0"/>
          </a:p>
        </p:txBody>
      </p:sp>
    </p:spTree>
  </p:cSld>
  <p:clrMapOvr>
    <a:masterClrMapping/>
  </p:clrMapOvr>
</p:sld>
</file>

<file path=ppt/theme/theme1.xml><?xml version="1.0" encoding="utf-8"?>
<a:theme xmlns:a="http://schemas.openxmlformats.org/drawingml/2006/main" name="Blue Horizon">
  <a:themeElements>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Blue Horizon">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23629</TotalTime>
  <Words>3067</Words>
  <Application>Microsoft Macintosh PowerPoint</Application>
  <PresentationFormat>On-screen Show (4:3)</PresentationFormat>
  <Paragraphs>175</Paragraphs>
  <Slides>12</Slides>
  <Notes>8</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Blue Horizon</vt:lpstr>
      <vt:lpstr>POL 1000 – Lecture 4:  Liberalism &amp; Conservatism</vt:lpstr>
      <vt:lpstr>Lecture Arc</vt:lpstr>
      <vt:lpstr>Ideology</vt:lpstr>
      <vt:lpstr>Classical Liberalism</vt:lpstr>
      <vt:lpstr>Reform Liberalism</vt:lpstr>
      <vt:lpstr>Modern Liberalism</vt:lpstr>
      <vt:lpstr>Classical Conservatism</vt:lpstr>
      <vt:lpstr>A Fear of Change</vt:lpstr>
      <vt:lpstr>Modern Conservatism</vt:lpstr>
      <vt:lpstr>Conservatism Today</vt:lpstr>
      <vt:lpstr>How Ideologies Compete</vt:lpstr>
      <vt:lpstr>Slide 12</vt:lpstr>
    </vt:vector>
  </TitlesOfParts>
  <Company>뿿쳰뿿챐뿿_xddc4_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2303 (WWI) - Lecture 1: Introduction &amp; Overview</dc:title>
  <dc:creator>j j</dc:creator>
  <cp:lastModifiedBy>Sabrina Hoque</cp:lastModifiedBy>
  <cp:revision>65</cp:revision>
  <dcterms:created xsi:type="dcterms:W3CDTF">2012-04-05T03:49:51Z</dcterms:created>
  <dcterms:modified xsi:type="dcterms:W3CDTF">2012-04-05T04:44:19Z</dcterms:modified>
</cp:coreProperties>
</file>